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3" r:id="rId1"/>
  </p:sldMasterIdLst>
  <p:notesMasterIdLst>
    <p:notesMasterId r:id="rId12"/>
  </p:notesMasterIdLst>
  <p:handoutMasterIdLst>
    <p:handoutMasterId r:id="rId13"/>
  </p:handoutMasterIdLst>
  <p:sldIdLst>
    <p:sldId id="1175" r:id="rId2"/>
    <p:sldId id="1206" r:id="rId3"/>
    <p:sldId id="1211" r:id="rId4"/>
    <p:sldId id="1212" r:id="rId5"/>
    <p:sldId id="1217" r:id="rId6"/>
    <p:sldId id="1214" r:id="rId7"/>
    <p:sldId id="1215" r:id="rId8"/>
    <p:sldId id="1216" r:id="rId9"/>
    <p:sldId id="1210" r:id="rId10"/>
    <p:sldId id="1191" r:id="rId11"/>
  </p:sldIdLst>
  <p:sldSz cx="9144000" cy="6858000" type="screen4x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800" u="sng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800" u="sng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800" u="sng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800" u="sng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800" u="sng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800" u="sng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800" u="sng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800" u="sng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800" u="sng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anyakanyaka Babalwa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FFCC"/>
    <a:srgbClr val="66FFCC"/>
    <a:srgbClr val="008080"/>
    <a:srgbClr val="336699"/>
    <a:srgbClr val="0099CC"/>
    <a:srgbClr val="00CCFF"/>
    <a:srgbClr val="3399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6274" autoAdjust="0"/>
    <p:restoredTop sz="96416" autoAdjust="0"/>
  </p:normalViewPr>
  <p:slideViewPr>
    <p:cSldViewPr>
      <p:cViewPr>
        <p:scale>
          <a:sx n="70" d="100"/>
          <a:sy n="70" d="100"/>
        </p:scale>
        <p:origin x="-1764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715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u="none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u="none">
                <a:latin typeface="+mn-lt"/>
                <a:cs typeface="+mn-cs"/>
              </a:defRPr>
            </a:lvl1pPr>
          </a:lstStyle>
          <a:p>
            <a:pPr>
              <a:defRPr/>
            </a:pPr>
            <a:fld id="{33DC8924-8BC3-4223-B102-1A6A783C8E6E}" type="datetimeFigureOut">
              <a:rPr lang="en-US"/>
              <a:pPr>
                <a:defRPr/>
              </a:pPr>
              <a:t>3/10/2014</a:t>
            </a:fld>
            <a:endParaRPr lang="en-Z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u="none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u="none">
                <a:latin typeface="+mn-lt"/>
                <a:cs typeface="+mn-cs"/>
              </a:defRPr>
            </a:lvl1pPr>
          </a:lstStyle>
          <a:p>
            <a:pPr>
              <a:defRPr/>
            </a:pPr>
            <a:fld id="{6111033F-3FCA-4AF3-944A-9A80B05500E3}" type="slidenum">
              <a:rPr lang="en-ZA"/>
              <a:pPr>
                <a:defRPr/>
              </a:pPr>
              <a:t>‹#›</a:t>
            </a:fld>
            <a:endParaRPr lang="en-Z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u="none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u="none">
                <a:latin typeface="+mn-lt"/>
                <a:cs typeface="+mn-cs"/>
              </a:defRPr>
            </a:lvl1pPr>
          </a:lstStyle>
          <a:p>
            <a:pPr>
              <a:defRPr/>
            </a:pPr>
            <a:fld id="{21163C03-B596-4EF9-9CE7-7B4F398F1440}" type="datetimeFigureOut">
              <a:rPr lang="en-US"/>
              <a:pPr>
                <a:defRPr/>
              </a:pPr>
              <a:t>3/10/2014</a:t>
            </a:fld>
            <a:endParaRPr lang="en-ZA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ZA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ZA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u="none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u="none">
                <a:latin typeface="+mn-lt"/>
                <a:cs typeface="+mn-cs"/>
              </a:defRPr>
            </a:lvl1pPr>
          </a:lstStyle>
          <a:p>
            <a:pPr>
              <a:defRPr/>
            </a:pPr>
            <a:fld id="{05215D1B-8316-4BDB-ACB4-5F7924C2A0EF}" type="slidenum">
              <a:rPr lang="en-ZA"/>
              <a:pPr>
                <a:defRPr/>
              </a:pPr>
              <a:t>‹#›</a:t>
            </a:fld>
            <a:endParaRPr lang="en-Z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DWA Slide Master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2700"/>
            <a:ext cx="9144000" cy="683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E025EF-1B14-40F6-A53C-19C642512DAD}" type="datetime1">
              <a:rPr lang="en-US"/>
              <a:pPr>
                <a:defRPr/>
              </a:pPr>
              <a:t>3/10/2014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90F482-A6F5-4F0F-A075-D368AAA9E68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454D1D-77A2-405C-8246-57061D62FFF5}" type="datetime1">
              <a:rPr lang="en-US"/>
              <a:pPr>
                <a:defRPr/>
              </a:pPr>
              <a:t>3/10/2014</a:t>
            </a:fld>
            <a:endParaRPr lang="en-Z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DACBBD-3CD4-4C82-ADE3-58F57D188BE2}" type="slidenum">
              <a:rPr lang="en-ZA"/>
              <a:pPr>
                <a:defRPr/>
              </a:pPr>
              <a:t>‹#›</a:t>
            </a:fld>
            <a:endParaRPr lang="en-ZA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F8C94A-9D6F-4DA9-8A7C-0E9525CFDC34}" type="datetime1">
              <a:rPr lang="en-US"/>
              <a:pPr>
                <a:defRPr/>
              </a:pPr>
              <a:t>3/10/2014</a:t>
            </a:fld>
            <a:endParaRPr lang="en-Z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6AD477-3AF2-40F6-B193-013D6AD0530B}" type="slidenum">
              <a:rPr lang="en-ZA"/>
              <a:pPr>
                <a:defRPr/>
              </a:pPr>
              <a:t>‹#›</a:t>
            </a:fld>
            <a:endParaRPr lang="en-ZA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6" descr="DWA Slide Master.jp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12700"/>
            <a:ext cx="9144000" cy="683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6248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WA Slide Master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700"/>
            <a:ext cx="9144000" cy="683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6248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3859903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WA Slide Master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700"/>
            <a:ext cx="9144000" cy="683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6248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3859903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WA Slide Master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700"/>
            <a:ext cx="9144000" cy="683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6248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385990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FBB90D-6600-4A4A-BB27-FDD7C6FB7EEC}" type="datetime1">
              <a:rPr lang="en-US"/>
              <a:pPr>
                <a:defRPr/>
              </a:pPr>
              <a:t>3/10/2014</a:t>
            </a:fld>
            <a:endParaRPr lang="en-Z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77F9DF-415F-452F-B949-6195FA55BB57}" type="slidenum">
              <a:rPr lang="en-ZA"/>
              <a:pPr>
                <a:defRPr/>
              </a:pPr>
              <a:t>‹#›</a:t>
            </a:fld>
            <a:endParaRPr lang="en-ZA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3BE345-10A3-45D4-8538-5174AB8F316E}" type="datetime1">
              <a:rPr lang="en-US"/>
              <a:pPr>
                <a:defRPr/>
              </a:pPr>
              <a:t>3/10/2014</a:t>
            </a:fld>
            <a:endParaRPr lang="en-Z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8781B-BFB8-40D9-859C-E59F8898F8A4}" type="slidenum">
              <a:rPr lang="en-ZA"/>
              <a:pPr>
                <a:defRPr/>
              </a:pPr>
              <a:t>‹#›</a:t>
            </a:fld>
            <a:endParaRPr lang="en-ZA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4317AD-49D6-49C5-95B5-FBC3AE73BA07}" type="datetime1">
              <a:rPr lang="en-US"/>
              <a:pPr>
                <a:defRPr/>
              </a:pPr>
              <a:t>3/10/2014</a:t>
            </a:fld>
            <a:endParaRPr lang="en-Z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CF3D63-38A3-4825-A359-95F46A6B6BD5}" type="slidenum">
              <a:rPr lang="en-ZA"/>
              <a:pPr>
                <a:defRPr/>
              </a:pPr>
              <a:t>‹#›</a:t>
            </a:fld>
            <a:endParaRPr lang="en-ZA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D44258-33A9-4262-9953-5505947A44E7}" type="datetime1">
              <a:rPr lang="en-US"/>
              <a:pPr>
                <a:defRPr/>
              </a:pPr>
              <a:t>3/10/2014</a:t>
            </a:fld>
            <a:endParaRPr lang="en-ZA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D12F64-7959-4BC8-B19B-90DA19C4CB78}" type="slidenum">
              <a:rPr lang="en-ZA"/>
              <a:pPr>
                <a:defRPr/>
              </a:pPr>
              <a:t>‹#›</a:t>
            </a:fld>
            <a:endParaRPr lang="en-ZA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en-US" noProof="0" smtClean="0"/>
              <a:t>Click to edit Master title style</a:t>
            </a:r>
            <a:endParaRPr lang="en-ZA" noProof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782174-5226-4F76-8154-436176349B2B}" type="datetime1">
              <a:rPr lang="en-US"/>
              <a:pPr>
                <a:defRPr/>
              </a:pPr>
              <a:t>3/10/2014</a:t>
            </a:fld>
            <a:endParaRPr lang="en-Z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51954D-4E26-4070-9109-CF8DD58BA8A3}" type="slidenum">
              <a:rPr lang="en-ZA"/>
              <a:pPr>
                <a:defRPr/>
              </a:pPr>
              <a:t>‹#›</a:t>
            </a:fld>
            <a:endParaRPr lang="en-ZA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0AE87A-7620-413C-9FCB-FBBE8C3B2449}" type="datetime1">
              <a:rPr lang="en-US"/>
              <a:pPr>
                <a:defRPr/>
              </a:pPr>
              <a:t>3/10/2014</a:t>
            </a:fld>
            <a:endParaRPr lang="en-ZA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D84609-800A-4938-870B-72FB77772B7F}" type="slidenum">
              <a:rPr lang="en-ZA"/>
              <a:pPr>
                <a:defRPr/>
              </a:pPr>
              <a:t>‹#›</a:t>
            </a:fld>
            <a:endParaRPr lang="en-ZA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E671EE-1391-4441-9826-D201820BCEAE}" type="datetime1">
              <a:rPr lang="en-US"/>
              <a:pPr>
                <a:defRPr/>
              </a:pPr>
              <a:t>3/10/2014</a:t>
            </a:fld>
            <a:endParaRPr lang="en-Z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10B893-F9A8-40FB-B664-4AEEC080B8BA}" type="slidenum">
              <a:rPr lang="en-ZA"/>
              <a:pPr>
                <a:defRPr/>
              </a:pPr>
              <a:t>‹#›</a:t>
            </a:fld>
            <a:endParaRPr lang="en-ZA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65F74D-03BA-4827-81AD-8516A237C303}" type="datetime1">
              <a:rPr lang="en-US"/>
              <a:pPr>
                <a:defRPr/>
              </a:pPr>
              <a:t>3/10/2014</a:t>
            </a:fld>
            <a:endParaRPr lang="en-Z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EF5511-536C-4FB9-B9CB-FD195888DEB0}" type="slidenum">
              <a:rPr lang="en-ZA"/>
              <a:pPr>
                <a:defRPr/>
              </a:pPr>
              <a:t>‹#›</a:t>
            </a:fld>
            <a:endParaRPr lang="en-ZA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u="none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527AB7E-12A8-4143-A1B5-03F963B3917E}" type="datetime1">
              <a:rPr lang="en-US"/>
              <a:pPr>
                <a:defRPr/>
              </a:pPr>
              <a:t>3/10/2014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 u="none">
                <a:solidFill>
                  <a:srgbClr val="898989"/>
                </a:solidFill>
                <a:latin typeface="Calibri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pic>
        <p:nvPicPr>
          <p:cNvPr id="1030" name="Picture 6" descr="DWA Slide Master.jpg"/>
          <p:cNvPicPr>
            <a:picLocks noChangeAspect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12700"/>
            <a:ext cx="9144000" cy="683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u="none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CB5B27F-8F3F-470A-A10E-29E542FAF9F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8" r:id="rId12"/>
    <p:sldLayoutId id="2147483749" r:id="rId13"/>
    <p:sldLayoutId id="2147483750" r:id="rId14"/>
    <p:sldLayoutId id="2147483751" r:id="rId15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ctrTitle"/>
          </p:nvPr>
        </p:nvSpPr>
        <p:spPr>
          <a:xfrm>
            <a:off x="1285875" y="2130425"/>
            <a:ext cx="6643688" cy="1470025"/>
          </a:xfrm>
        </p:spPr>
        <p:txBody>
          <a:bodyPr/>
          <a:lstStyle/>
          <a:p>
            <a:pPr eaLnBrk="1" hangingPunct="1"/>
            <a:r>
              <a:rPr lang="en-ZA" sz="4000" b="1" dirty="0" smtClean="0">
                <a:latin typeface="Calibri" pitchFamily="34" charset="0"/>
              </a:rPr>
              <a:t/>
            </a:r>
            <a:br>
              <a:rPr lang="en-ZA" sz="4000" b="1" dirty="0" smtClean="0">
                <a:latin typeface="Calibri" pitchFamily="34" charset="0"/>
              </a:rPr>
            </a:br>
            <a:r>
              <a:rPr lang="en-ZA" sz="4000" b="1" dirty="0" smtClean="0">
                <a:latin typeface="Calibri" pitchFamily="34" charset="0"/>
              </a:rPr>
              <a:t/>
            </a:r>
            <a:br>
              <a:rPr lang="en-ZA" sz="4000" b="1" dirty="0" smtClean="0">
                <a:latin typeface="Calibri" pitchFamily="34" charset="0"/>
              </a:rPr>
            </a:br>
            <a:r>
              <a:rPr lang="en-ZA" sz="4000" b="1" dirty="0" smtClean="0">
                <a:latin typeface="Calibri" pitchFamily="34" charset="0"/>
              </a:rPr>
              <a:t/>
            </a:r>
            <a:br>
              <a:rPr lang="en-ZA" sz="4000" b="1" dirty="0" smtClean="0">
                <a:latin typeface="Calibri" pitchFamily="34" charset="0"/>
              </a:rPr>
            </a:br>
            <a:r>
              <a:rPr lang="en-ZA" sz="4000" b="1" dirty="0" smtClean="0">
                <a:latin typeface="Calibri" pitchFamily="34" charset="0"/>
              </a:rPr>
              <a:t/>
            </a:r>
            <a:br>
              <a:rPr lang="en-ZA" sz="4000" b="1" dirty="0" smtClean="0">
                <a:latin typeface="Calibri" pitchFamily="34" charset="0"/>
              </a:rPr>
            </a:br>
            <a:r>
              <a:rPr lang="en-ZA" sz="4000" b="1" dirty="0" smtClean="0">
                <a:latin typeface="Calibri" pitchFamily="34" charset="0"/>
              </a:rPr>
              <a:t>PROGRESS IN THE ESTABLISHMENT OF CMAS</a:t>
            </a:r>
            <a:br>
              <a:rPr lang="en-ZA" sz="4000" b="1" dirty="0" smtClean="0">
                <a:latin typeface="Calibri" pitchFamily="34" charset="0"/>
              </a:rPr>
            </a:br>
            <a:r>
              <a:rPr lang="en-ZA" sz="4000" b="1" dirty="0" smtClean="0">
                <a:latin typeface="Calibri" pitchFamily="34" charset="0"/>
              </a:rPr>
              <a:t/>
            </a:r>
            <a:br>
              <a:rPr lang="en-ZA" sz="4000" b="1" dirty="0" smtClean="0">
                <a:latin typeface="Calibri" pitchFamily="34" charset="0"/>
              </a:rPr>
            </a:br>
            <a:r>
              <a:rPr lang="en-ZA" sz="4000" b="1" dirty="0" smtClean="0">
                <a:latin typeface="Calibri" pitchFamily="34" charset="0"/>
              </a:rPr>
              <a:t>Task team on financial arrangements</a:t>
            </a:r>
            <a:r>
              <a:rPr lang="en-ZA" sz="4000" dirty="0" smtClean="0"/>
              <a:t/>
            </a:r>
            <a:br>
              <a:rPr lang="en-ZA" sz="4000" dirty="0" smtClean="0"/>
            </a:br>
            <a:r>
              <a:rPr lang="en-ZA" sz="4000" b="1" dirty="0" smtClean="0">
                <a:latin typeface="Calibri" pitchFamily="34" charset="0"/>
              </a:rPr>
              <a:t/>
            </a:r>
            <a:br>
              <a:rPr lang="en-ZA" sz="4000" b="1" dirty="0" smtClean="0">
                <a:latin typeface="Calibri" pitchFamily="34" charset="0"/>
              </a:rPr>
            </a:br>
            <a:r>
              <a:rPr lang="en-ZA" sz="3600" b="1" dirty="0" smtClean="0">
                <a:latin typeface="Calibri" pitchFamily="34" charset="0"/>
              </a:rPr>
              <a:t/>
            </a:r>
            <a:br>
              <a:rPr lang="en-ZA" sz="3600" b="1" dirty="0" smtClean="0">
                <a:latin typeface="Calibri" pitchFamily="34" charset="0"/>
              </a:rPr>
            </a:br>
            <a:r>
              <a:rPr lang="en-ZA" sz="3600" b="1" dirty="0" smtClean="0">
                <a:latin typeface="Calibri" pitchFamily="34" charset="0"/>
              </a:rPr>
              <a:t> 31MAY 2013</a:t>
            </a:r>
            <a:r>
              <a:rPr lang="en-ZA" sz="4000" b="1" dirty="0" smtClean="0">
                <a:latin typeface="Calibri" pitchFamily="34" charset="0"/>
              </a:rPr>
              <a:t/>
            </a:r>
            <a:br>
              <a:rPr lang="en-ZA" sz="4000" b="1" dirty="0" smtClean="0">
                <a:latin typeface="Calibri" pitchFamily="34" charset="0"/>
              </a:rPr>
            </a:br>
            <a:r>
              <a:rPr lang="en-ZA" sz="4000" b="1" dirty="0" smtClean="0">
                <a:latin typeface="Calibri" pitchFamily="34" charset="0"/>
              </a:rPr>
              <a:t/>
            </a:r>
            <a:br>
              <a:rPr lang="en-ZA" sz="4000" b="1" dirty="0" smtClean="0">
                <a:latin typeface="Calibri" pitchFamily="34" charset="0"/>
              </a:rPr>
            </a:br>
            <a:r>
              <a:rPr lang="en-ZA" sz="2800" b="1" dirty="0" smtClean="0">
                <a:latin typeface="Calibri" pitchFamily="34" charset="0"/>
              </a:rPr>
              <a:t/>
            </a:r>
            <a:br>
              <a:rPr lang="en-ZA" sz="2800" b="1" dirty="0" smtClean="0">
                <a:latin typeface="Calibri" pitchFamily="34" charset="0"/>
              </a:rPr>
            </a:br>
            <a:r>
              <a:rPr lang="en-ZA" sz="3600" b="1" dirty="0" smtClean="0">
                <a:latin typeface="Calibri" pitchFamily="34" charset="0"/>
              </a:rPr>
              <a:t/>
            </a:r>
            <a:br>
              <a:rPr lang="en-ZA" sz="3600" b="1" dirty="0" smtClean="0">
                <a:latin typeface="Calibri" pitchFamily="34" charset="0"/>
              </a:rPr>
            </a:br>
            <a:endParaRPr lang="en-US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 txBox="1">
            <a:spLocks/>
          </p:cNvSpPr>
          <p:nvPr/>
        </p:nvSpPr>
        <p:spPr bwMode="auto">
          <a:xfrm>
            <a:off x="468313" y="549275"/>
            <a:ext cx="8229600" cy="785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838200" indent="-838200" algn="ctr"/>
            <a:endParaRPr lang="en-GB" sz="3200" b="1">
              <a:latin typeface="Calibri" pitchFamily="34" charset="0"/>
            </a:endParaRPr>
          </a:p>
        </p:txBody>
      </p:sp>
      <p:sp>
        <p:nvSpPr>
          <p:cNvPr id="16386" name="Rectangle 5"/>
          <p:cNvSpPr>
            <a:spLocks noChangeArrowheads="1"/>
          </p:cNvSpPr>
          <p:nvPr/>
        </p:nvSpPr>
        <p:spPr bwMode="auto">
          <a:xfrm>
            <a:off x="457200" y="914401"/>
            <a:ext cx="8458199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marL="463550" eaLnBrk="0" hangingPunct="0"/>
            <a:r>
              <a:rPr lang="en-GB" sz="2400" b="1" u="none" dirty="0" smtClean="0">
                <a:latin typeface="+mn-lt"/>
              </a:rPr>
              <a:t>HUMAN RESOURCE MANAGEMENT TASK TEAM: </a:t>
            </a:r>
          </a:p>
          <a:p>
            <a:pPr marL="463550" eaLnBrk="0" hangingPunct="0">
              <a:buFont typeface="Wingdings" pitchFamily="2" charset="2"/>
              <a:buChar char="§"/>
            </a:pPr>
            <a:r>
              <a:rPr lang="en-GB" sz="2400" b="1" u="none" dirty="0" smtClean="0">
                <a:latin typeface="+mn-lt"/>
              </a:rPr>
              <a:t>Objectives</a:t>
            </a:r>
          </a:p>
          <a:p>
            <a:pPr marL="1255713" lvl="2" indent="-334963" eaLnBrk="0" hangingPunct="0">
              <a:buFont typeface="Arial" pitchFamily="34" charset="0"/>
              <a:buChar char="•"/>
              <a:tabLst>
                <a:tab pos="982663" algn="l"/>
              </a:tabLst>
            </a:pPr>
            <a:r>
              <a:rPr lang="en-GB" sz="2400" u="none" dirty="0" smtClean="0">
                <a:latin typeface="+mn-lt"/>
              </a:rPr>
              <a:t>Oversee the change management process across DWA </a:t>
            </a:r>
          </a:p>
          <a:p>
            <a:pPr marL="1263650" lvl="2" indent="-342900" eaLnBrk="0" hangingPunct="0">
              <a:buFont typeface="Arial" pitchFamily="34" charset="0"/>
              <a:buChar char="•"/>
            </a:pPr>
            <a:r>
              <a:rPr lang="en-GB" sz="2400" u="none" dirty="0" smtClean="0">
                <a:latin typeface="+mn-lt"/>
              </a:rPr>
              <a:t>Provide the appropriate policy frameworks and benchmarks</a:t>
            </a:r>
          </a:p>
          <a:p>
            <a:pPr marL="1263650" lvl="2" indent="-342900" eaLnBrk="0" hangingPunct="0">
              <a:buFont typeface="Arial" pitchFamily="34" charset="0"/>
              <a:buChar char="•"/>
            </a:pPr>
            <a:r>
              <a:rPr lang="en-GB" sz="2400" u="none" dirty="0" smtClean="0">
                <a:latin typeface="+mn-lt"/>
              </a:rPr>
              <a:t>Ensure that staff transfer and human resources is appropriately managed</a:t>
            </a:r>
          </a:p>
          <a:p>
            <a:pPr marL="1263650" lvl="2" indent="-342900" eaLnBrk="0" hangingPunct="0">
              <a:buFont typeface="Arial" pitchFamily="34" charset="0"/>
              <a:buChar char="•"/>
            </a:pPr>
            <a:r>
              <a:rPr lang="en-GB" sz="2400" u="none" dirty="0" smtClean="0">
                <a:latin typeface="+mn-lt"/>
              </a:rPr>
              <a:t>Intervention on processes where needed</a:t>
            </a:r>
          </a:p>
          <a:p>
            <a:pPr marL="1263650" lvl="2" indent="-342900" eaLnBrk="0" hangingPunct="0">
              <a:buFont typeface="Arial" pitchFamily="34" charset="0"/>
              <a:buChar char="•"/>
            </a:pPr>
            <a:r>
              <a:rPr lang="en-GB" sz="2400" u="none" dirty="0" smtClean="0">
                <a:latin typeface="+mn-lt"/>
              </a:rPr>
              <a:t>Chaired by Chief Director: Human Resources</a:t>
            </a:r>
          </a:p>
          <a:p>
            <a:pPr marL="511175" lvl="1" indent="-53975" eaLnBrk="0" hangingPunct="0">
              <a:buFont typeface="Wingdings" pitchFamily="2" charset="2"/>
              <a:buChar char="§"/>
            </a:pPr>
            <a:r>
              <a:rPr lang="en-GB" sz="2400" b="1" u="none" dirty="0" smtClean="0">
                <a:latin typeface="+mn-lt"/>
              </a:rPr>
              <a:t>Progress</a:t>
            </a:r>
          </a:p>
          <a:p>
            <a:pPr marL="511175" lvl="1" indent="-53975" eaLnBrk="0" hangingPunct="0">
              <a:buFont typeface="Wingdings" pitchFamily="2" charset="2"/>
              <a:buChar char="§"/>
            </a:pPr>
            <a:endParaRPr lang="en-GB" sz="2400" b="1" u="none" dirty="0" smtClean="0">
              <a:latin typeface="+mn-lt"/>
            </a:endParaRPr>
          </a:p>
          <a:p>
            <a:pPr marL="920750" lvl="2" eaLnBrk="0" hangingPunct="0">
              <a:buFont typeface="Wingdings" pitchFamily="2" charset="2"/>
              <a:buChar char="§"/>
            </a:pPr>
            <a:endParaRPr lang="en-GB" sz="2400" u="none" dirty="0" smtClean="0">
              <a:latin typeface="+mn-lt"/>
            </a:endParaRPr>
          </a:p>
          <a:p>
            <a:pPr marL="920750" lvl="2" eaLnBrk="0" hangingPunct="0">
              <a:buFont typeface="Wingdings" pitchFamily="2" charset="2"/>
              <a:buChar char="§"/>
            </a:pPr>
            <a:endParaRPr lang="en-GB" sz="2400" u="none" dirty="0" smtClean="0">
              <a:latin typeface="+mn-lt"/>
            </a:endParaRPr>
          </a:p>
        </p:txBody>
      </p:sp>
      <p:sp>
        <p:nvSpPr>
          <p:cNvPr id="16387" name="Title 1"/>
          <p:cNvSpPr>
            <a:spLocks/>
          </p:cNvSpPr>
          <p:nvPr/>
        </p:nvSpPr>
        <p:spPr bwMode="auto">
          <a:xfrm>
            <a:off x="539750" y="404813"/>
            <a:ext cx="8229600" cy="128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/>
            <a:r>
              <a:rPr lang="en-ZA" sz="4000" b="1" dirty="0">
                <a:cs typeface="Times New Roman" pitchFamily="18" charset="0"/>
              </a:rPr>
              <a:t/>
            </a:r>
            <a:br>
              <a:rPr lang="en-ZA" sz="4000" b="1" dirty="0">
                <a:cs typeface="Times New Roman" pitchFamily="18" charset="0"/>
              </a:rPr>
            </a:br>
            <a:r>
              <a:rPr lang="en-ZA" sz="4000" b="1" dirty="0">
                <a:cs typeface="Times New Roman" pitchFamily="18" charset="0"/>
              </a:rPr>
              <a:t> </a:t>
            </a:r>
            <a:r>
              <a:rPr lang="en-ZA" sz="3200" b="1" u="none" dirty="0" smtClean="0">
                <a:latin typeface="+mn-lt"/>
                <a:cs typeface="Times New Roman" pitchFamily="18" charset="0"/>
              </a:rPr>
              <a:t>TASK TEAMS  </a:t>
            </a:r>
            <a:endParaRPr lang="en-ZA" sz="3200" u="none" dirty="0">
              <a:latin typeface="+mn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579438"/>
          </a:xfrm>
        </p:spPr>
        <p:txBody>
          <a:bodyPr>
            <a:normAutofit fontScale="90000"/>
          </a:bodyPr>
          <a:lstStyle/>
          <a:p>
            <a:r>
              <a:rPr lang="en-GB" b="1" dirty="0" smtClean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GB" b="1" dirty="0" smtClean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GB" b="1" dirty="0" smtClean="0"/>
              <a:t> OBJECTIVE </a:t>
            </a:r>
            <a:r>
              <a:rPr lang="en-GB" dirty="0" smtClean="0"/>
              <a:t>	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GB" dirty="0" smtClean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The responsibility of the task team is to provide what financial support and financial arrangement are required for the viability and sustainability for CMAs.</a:t>
            </a:r>
            <a:endParaRPr lang="en-US" sz="2800" dirty="0" smtClean="0"/>
          </a:p>
          <a:p>
            <a:endParaRPr lang="en-US" sz="2800" dirty="0" smtClean="0"/>
          </a:p>
          <a:p>
            <a:r>
              <a:rPr lang="en-GB" sz="2800" dirty="0" smtClean="0"/>
              <a:t>This task team will look into holistic viability of CMAs</a:t>
            </a:r>
          </a:p>
          <a:p>
            <a:endParaRPr lang="en-US" sz="2800" dirty="0" smtClean="0"/>
          </a:p>
          <a:p>
            <a:pPr marL="342900" lvl="1" indent="-342900">
              <a:buFont typeface="Arial" charset="0"/>
              <a:buChar char="•"/>
            </a:pPr>
            <a:r>
              <a:rPr lang="en-GB" dirty="0" smtClean="0"/>
              <a:t>To guide  the development and implementation of the internal controls and financial management systems  </a:t>
            </a:r>
            <a:endParaRPr lang="en-ZA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579438"/>
          </a:xfrm>
        </p:spPr>
        <p:txBody>
          <a:bodyPr>
            <a:normAutofit fontScale="90000"/>
          </a:bodyPr>
          <a:lstStyle/>
          <a:p>
            <a:r>
              <a:rPr lang="en-GB" b="1" dirty="0" smtClean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GB" b="1" dirty="0" smtClean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GB" b="1" dirty="0" smtClean="0"/>
              <a:t> Term of Reference</a:t>
            </a:r>
            <a:r>
              <a:rPr lang="en-GB" dirty="0" smtClean="0"/>
              <a:t>	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GB" dirty="0" smtClean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pPr marL="342900" lvl="1" indent="-342900">
              <a:buFont typeface="Arial" charset="0"/>
              <a:buChar char="•"/>
            </a:pPr>
            <a:r>
              <a:rPr lang="en-ZA" dirty="0" smtClean="0"/>
              <a:t>Alignment with all three task teams to ensure budget, functions and systems and inform the institutional business model </a:t>
            </a:r>
          </a:p>
          <a:p>
            <a:pPr marL="342900" lvl="1" indent="-342900">
              <a:buFont typeface="Arial" charset="0"/>
              <a:buChar char="•"/>
            </a:pPr>
            <a:endParaRPr lang="en-ZA" dirty="0" smtClean="0"/>
          </a:p>
          <a:p>
            <a:pPr marL="342900" lvl="1" indent="-342900">
              <a:buFont typeface="Arial" charset="0"/>
              <a:buChar char="•"/>
            </a:pPr>
            <a:r>
              <a:rPr lang="en-ZA" dirty="0" smtClean="0"/>
              <a:t> Co-chaired by CFO Main Account and Act CFO WTE</a:t>
            </a:r>
          </a:p>
          <a:p>
            <a:endParaRPr lang="en-GB" sz="2800" dirty="0" smtClean="0"/>
          </a:p>
          <a:p>
            <a:r>
              <a:rPr lang="en-GB" sz="2800" dirty="0" smtClean="0"/>
              <a:t>Task team makes recommendation to the NSC which then submits it to Top Management for approval</a:t>
            </a:r>
            <a:endParaRPr lang="en-US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D84609-800A-4938-870B-72FB77772B7F}" type="slidenum">
              <a:rPr lang="en-ZA" smtClean="0"/>
              <a:pPr>
                <a:defRPr/>
              </a:pPr>
              <a:t>4</a:t>
            </a:fld>
            <a:endParaRPr lang="en-ZA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57200" y="-335286"/>
          <a:ext cx="8077200" cy="7390836"/>
        </p:xfrm>
        <a:graphic>
          <a:graphicData uri="http://schemas.openxmlformats.org/drawingml/2006/table">
            <a:tbl>
              <a:tblPr/>
              <a:tblGrid>
                <a:gridCol w="3317420"/>
                <a:gridCol w="4759780"/>
              </a:tblGrid>
              <a:tr h="532836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b="1" dirty="0">
                          <a:latin typeface="Arial"/>
                          <a:ea typeface="Times New Roman"/>
                          <a:cs typeface="Arial"/>
                        </a:rPr>
                        <a:t>MEMBERS</a:t>
                      </a:r>
                      <a:endParaRPr lang="en-US" sz="16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0606" marR="606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b="1">
                          <a:latin typeface="Arial"/>
                          <a:ea typeface="Times New Roman"/>
                          <a:cs typeface="Arial"/>
                        </a:rPr>
                        <a:t>ORGANISATION/ DIRECTORATES</a:t>
                      </a:r>
                      <a:endParaRPr lang="en-US" sz="16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0606" marR="606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6418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1" dirty="0">
                          <a:latin typeface="+mn-lt"/>
                          <a:ea typeface="Times New Roman"/>
                          <a:cs typeface="Arial"/>
                        </a:rPr>
                        <a:t>M Mofokeng</a:t>
                      </a:r>
                      <a:endParaRPr lang="en-US" sz="18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0606" marR="606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1">
                          <a:latin typeface="+mn-lt"/>
                          <a:ea typeface="Times New Roman"/>
                          <a:cs typeface="Arial"/>
                        </a:rPr>
                        <a:t>Acting CFO</a:t>
                      </a:r>
                      <a:endParaRPr lang="en-US" sz="1800" b="1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0606" marR="606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6418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1" dirty="0">
                          <a:latin typeface="+mn-lt"/>
                          <a:ea typeface="Times New Roman"/>
                          <a:cs typeface="Arial"/>
                        </a:rPr>
                        <a:t>M Hlatshwayo</a:t>
                      </a:r>
                      <a:endParaRPr lang="en-US" sz="18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0606" marR="606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1">
                          <a:latin typeface="+mn-lt"/>
                          <a:ea typeface="Times New Roman"/>
                          <a:cs typeface="Arial"/>
                        </a:rPr>
                        <a:t>D: Revenue Management</a:t>
                      </a:r>
                      <a:endParaRPr lang="en-US" sz="1800" b="1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0606" marR="606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6418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1" dirty="0">
                          <a:latin typeface="+mn-lt"/>
                          <a:ea typeface="Times New Roman"/>
                          <a:cs typeface="Arial"/>
                        </a:rPr>
                        <a:t>N Fundakubi</a:t>
                      </a:r>
                      <a:endParaRPr lang="en-US" sz="18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0606" marR="606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1">
                          <a:latin typeface="+mn-lt"/>
                          <a:ea typeface="Times New Roman"/>
                          <a:cs typeface="Arial"/>
                        </a:rPr>
                        <a:t>CFO Main Account</a:t>
                      </a:r>
                      <a:endParaRPr lang="en-US" sz="1800" b="1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0606" marR="606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6418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1" dirty="0">
                          <a:latin typeface="+mn-lt"/>
                          <a:ea typeface="Times New Roman"/>
                          <a:cs typeface="Arial"/>
                        </a:rPr>
                        <a:t>F Moatshe</a:t>
                      </a:r>
                      <a:endParaRPr lang="en-US" sz="18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0606" marR="606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1">
                          <a:latin typeface="+mn-lt"/>
                          <a:ea typeface="Times New Roman"/>
                          <a:cs typeface="Arial"/>
                        </a:rPr>
                        <a:t>CD: Finance</a:t>
                      </a:r>
                      <a:endParaRPr lang="en-US" sz="1800" b="1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0606" marR="606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6418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1" dirty="0">
                          <a:latin typeface="+mn-lt"/>
                          <a:ea typeface="Times New Roman"/>
                          <a:cs typeface="Arial"/>
                        </a:rPr>
                        <a:t>S Moshidi </a:t>
                      </a:r>
                      <a:endParaRPr lang="en-US" sz="18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0606" marR="606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1">
                          <a:latin typeface="+mn-lt"/>
                          <a:ea typeface="Times New Roman"/>
                          <a:cs typeface="Arial"/>
                        </a:rPr>
                        <a:t>D: Water Resource Pricing and Finance </a:t>
                      </a:r>
                      <a:endParaRPr lang="en-US" sz="1800" b="1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0606" marR="606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6418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1" dirty="0">
                          <a:latin typeface="+mn-lt"/>
                          <a:ea typeface="Times New Roman"/>
                          <a:cs typeface="Arial"/>
                        </a:rPr>
                        <a:t>L </a:t>
                      </a:r>
                      <a:r>
                        <a:rPr lang="en-GB" sz="1800" b="1" dirty="0" err="1">
                          <a:latin typeface="+mn-lt"/>
                          <a:ea typeface="Times New Roman"/>
                          <a:cs typeface="Arial"/>
                        </a:rPr>
                        <a:t>Hlatswayo</a:t>
                      </a:r>
                      <a:endParaRPr lang="en-US" sz="18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0606" marR="606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1">
                          <a:latin typeface="+mn-lt"/>
                          <a:ea typeface="Times New Roman"/>
                          <a:cs typeface="Arial"/>
                        </a:rPr>
                        <a:t>DD: WRPF</a:t>
                      </a:r>
                      <a:endParaRPr lang="en-US" sz="1800" b="1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0606" marR="606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6418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1" dirty="0">
                          <a:latin typeface="+mn-lt"/>
                          <a:ea typeface="Times New Roman"/>
                          <a:cs typeface="Arial"/>
                        </a:rPr>
                        <a:t>N Mudau</a:t>
                      </a:r>
                      <a:endParaRPr lang="en-US" sz="18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0606" marR="606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1">
                          <a:latin typeface="+mn-lt"/>
                          <a:ea typeface="Times New Roman"/>
                          <a:cs typeface="Arial"/>
                        </a:rPr>
                        <a:t>Director : Accounting</a:t>
                      </a:r>
                      <a:endParaRPr lang="en-US" sz="1800" b="1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0606" marR="606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6418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1" dirty="0">
                          <a:latin typeface="+mn-lt"/>
                          <a:ea typeface="Times New Roman"/>
                          <a:cs typeface="Arial"/>
                        </a:rPr>
                        <a:t>S Machitje</a:t>
                      </a:r>
                      <a:endParaRPr lang="en-US" sz="18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0606" marR="606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1">
                          <a:latin typeface="+mn-lt"/>
                          <a:ea typeface="Times New Roman"/>
                          <a:cs typeface="Arial"/>
                        </a:rPr>
                        <a:t>DD: Finance</a:t>
                      </a:r>
                      <a:endParaRPr lang="en-US" sz="1800" b="1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0606" marR="606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6418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1" dirty="0">
                          <a:latin typeface="+mn-lt"/>
                          <a:ea typeface="Times New Roman"/>
                          <a:cs typeface="Arial"/>
                        </a:rPr>
                        <a:t>P Ramunenyiwa </a:t>
                      </a:r>
                      <a:endParaRPr lang="en-US" sz="18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0606" marR="606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1" dirty="0">
                          <a:latin typeface="+mn-lt"/>
                          <a:ea typeface="Times New Roman"/>
                          <a:cs typeface="Arial"/>
                        </a:rPr>
                        <a:t>CD: RCM</a:t>
                      </a:r>
                      <a:endParaRPr lang="en-US" sz="18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0606" marR="606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6418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1" dirty="0">
                          <a:latin typeface="+mn-lt"/>
                          <a:ea typeface="Times New Roman"/>
                          <a:cs typeface="Arial"/>
                        </a:rPr>
                        <a:t>R Cronje </a:t>
                      </a:r>
                      <a:endParaRPr lang="en-US" sz="18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0606" marR="606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1">
                          <a:latin typeface="+mn-lt"/>
                          <a:ea typeface="Times New Roman"/>
                          <a:cs typeface="Arial"/>
                        </a:rPr>
                        <a:t>D: RCM</a:t>
                      </a:r>
                      <a:endParaRPr lang="en-US" sz="1800" b="1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0606" marR="606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6418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1" dirty="0">
                          <a:latin typeface="+mn-lt"/>
                          <a:ea typeface="Times New Roman"/>
                          <a:cs typeface="Times New Roman"/>
                        </a:rPr>
                        <a:t>M Mgwambani</a:t>
                      </a:r>
                      <a:endParaRPr lang="en-US" sz="18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0606" marR="606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1">
                          <a:latin typeface="+mn-lt"/>
                          <a:ea typeface="Times New Roman"/>
                          <a:cs typeface="Arial"/>
                        </a:rPr>
                        <a:t>DD: RCM</a:t>
                      </a:r>
                      <a:endParaRPr lang="en-US" sz="1800" b="1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0606" marR="606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6418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1" dirty="0">
                          <a:latin typeface="+mn-lt"/>
                          <a:ea typeface="Times New Roman"/>
                          <a:cs typeface="Arial"/>
                        </a:rPr>
                        <a:t>T Toka</a:t>
                      </a:r>
                      <a:endParaRPr lang="en-US" sz="18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0606" marR="606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1">
                          <a:latin typeface="+mn-lt"/>
                          <a:ea typeface="Times New Roman"/>
                          <a:cs typeface="Arial"/>
                        </a:rPr>
                        <a:t>DD: Budgets</a:t>
                      </a:r>
                      <a:endParaRPr lang="en-US" sz="1800" b="1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0606" marR="606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6418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1" dirty="0">
                          <a:latin typeface="+mn-lt"/>
                          <a:ea typeface="Times New Roman"/>
                          <a:cs typeface="Arial"/>
                        </a:rPr>
                        <a:t>M Doda</a:t>
                      </a:r>
                      <a:endParaRPr lang="en-US" sz="18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0606" marR="606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1">
                          <a:latin typeface="+mn-lt"/>
                          <a:ea typeface="Times New Roman"/>
                          <a:cs typeface="Arial"/>
                        </a:rPr>
                        <a:t>RCM</a:t>
                      </a:r>
                      <a:endParaRPr lang="en-US" sz="1800" b="1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0606" marR="606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6418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1" dirty="0">
                          <a:latin typeface="+mn-lt"/>
                          <a:ea typeface="Times New Roman"/>
                          <a:cs typeface="Arial"/>
                        </a:rPr>
                        <a:t>V Blair</a:t>
                      </a:r>
                      <a:endParaRPr lang="en-US" sz="18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0606" marR="606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1" dirty="0">
                          <a:latin typeface="+mn-lt"/>
                          <a:ea typeface="Times New Roman"/>
                          <a:cs typeface="Arial"/>
                        </a:rPr>
                        <a:t>Free State</a:t>
                      </a:r>
                      <a:endParaRPr lang="en-US" sz="18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0606" marR="606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6418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1" dirty="0">
                          <a:latin typeface="+mn-lt"/>
                          <a:ea typeface="Times New Roman"/>
                          <a:cs typeface="Arial"/>
                        </a:rPr>
                        <a:t>Regions Representatives</a:t>
                      </a:r>
                      <a:endParaRPr lang="en-US" sz="18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0606" marR="606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1">
                          <a:latin typeface="+mn-lt"/>
                          <a:ea typeface="Times New Roman"/>
                          <a:cs typeface="Arial"/>
                        </a:rPr>
                        <a:t>Regions Representatives</a:t>
                      </a:r>
                      <a:endParaRPr lang="en-US" sz="1800" b="1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0606" marR="606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6418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1">
                          <a:latin typeface="+mn-lt"/>
                          <a:ea typeface="Times New Roman"/>
                          <a:cs typeface="Arial"/>
                        </a:rPr>
                        <a:t>D Mochothli</a:t>
                      </a:r>
                      <a:endParaRPr lang="en-US" sz="1800" b="1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0606" marR="606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1" dirty="0">
                          <a:latin typeface="+mn-lt"/>
                          <a:ea typeface="Times New Roman"/>
                          <a:cs typeface="Arial"/>
                        </a:rPr>
                        <a:t>Waste Discharge</a:t>
                      </a:r>
                      <a:endParaRPr lang="en-US" sz="18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0606" marR="606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6418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1">
                          <a:latin typeface="+mn-lt"/>
                          <a:ea typeface="Times New Roman"/>
                          <a:cs typeface="Arial"/>
                        </a:rPr>
                        <a:t>W </a:t>
                      </a:r>
                      <a:r>
                        <a:rPr lang="en-GB" sz="1800" b="1">
                          <a:latin typeface="+mn-lt"/>
                          <a:ea typeface="Times New Roman"/>
                          <a:cs typeface="Times New Roman"/>
                        </a:rPr>
                        <a:t>Mosefowa</a:t>
                      </a:r>
                      <a:endParaRPr lang="en-US" sz="1800" b="1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0606" marR="606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1" dirty="0">
                          <a:latin typeface="+mn-lt"/>
                          <a:ea typeface="Times New Roman"/>
                          <a:cs typeface="Arial"/>
                        </a:rPr>
                        <a:t>Waste Discharge</a:t>
                      </a:r>
                      <a:endParaRPr lang="en-US" sz="18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0606" marR="606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6418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1" dirty="0">
                          <a:latin typeface="+mn-lt"/>
                          <a:ea typeface="Times New Roman"/>
                          <a:cs typeface="Arial"/>
                        </a:rPr>
                        <a:t>P Buthelezi</a:t>
                      </a:r>
                      <a:endParaRPr lang="en-US" sz="18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0606" marR="606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1" dirty="0">
                          <a:latin typeface="+mn-lt"/>
                          <a:ea typeface="Times New Roman"/>
                          <a:cs typeface="Arial"/>
                        </a:rPr>
                        <a:t>CEO- BOCMA</a:t>
                      </a:r>
                      <a:endParaRPr lang="en-US" sz="18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0606" marR="606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6418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1" dirty="0">
                          <a:latin typeface="+mn-lt"/>
                          <a:ea typeface="Times New Roman"/>
                          <a:cs typeface="Arial"/>
                        </a:rPr>
                        <a:t>Z </a:t>
                      </a:r>
                      <a:r>
                        <a:rPr lang="en-GB" sz="1800" b="1" dirty="0" err="1">
                          <a:latin typeface="+mn-lt"/>
                          <a:ea typeface="Times New Roman"/>
                          <a:cs typeface="Arial"/>
                        </a:rPr>
                        <a:t>Mngoma</a:t>
                      </a:r>
                      <a:endParaRPr lang="en-US" sz="18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0606" marR="606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1" dirty="0">
                          <a:latin typeface="+mn-lt"/>
                          <a:ea typeface="Times New Roman"/>
                          <a:cs typeface="Arial"/>
                        </a:rPr>
                        <a:t>CFO- BOCMA</a:t>
                      </a:r>
                      <a:endParaRPr lang="en-US" sz="18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0606" marR="606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6418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1" dirty="0">
                          <a:latin typeface="+mn-lt"/>
                          <a:ea typeface="Times New Roman"/>
                          <a:cs typeface="Arial"/>
                        </a:rPr>
                        <a:t>T </a:t>
                      </a:r>
                      <a:r>
                        <a:rPr lang="en-GB" sz="1800" b="1" dirty="0" err="1">
                          <a:latin typeface="+mn-lt"/>
                          <a:ea typeface="Times New Roman"/>
                          <a:cs typeface="Arial"/>
                        </a:rPr>
                        <a:t>Gyedu</a:t>
                      </a:r>
                      <a:r>
                        <a:rPr lang="en-GB" sz="1800" b="1" dirty="0">
                          <a:latin typeface="+mn-lt"/>
                          <a:ea typeface="Times New Roman"/>
                          <a:cs typeface="Arial"/>
                        </a:rPr>
                        <a:t> </a:t>
                      </a:r>
                      <a:r>
                        <a:rPr lang="en-GB" sz="1800" b="1" dirty="0" err="1">
                          <a:latin typeface="+mn-lt"/>
                          <a:ea typeface="Times New Roman"/>
                          <a:cs typeface="Arial"/>
                        </a:rPr>
                        <a:t>Ababio</a:t>
                      </a:r>
                      <a:endParaRPr lang="en-US" sz="18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0606" marR="606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1" dirty="0">
                          <a:latin typeface="+mn-lt"/>
                          <a:ea typeface="Times New Roman"/>
                          <a:cs typeface="Arial"/>
                        </a:rPr>
                        <a:t>Act CEO-ICMA</a:t>
                      </a:r>
                      <a:endParaRPr lang="en-US" sz="18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0606" marR="606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6418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1" dirty="0">
                          <a:latin typeface="+mn-lt"/>
                          <a:ea typeface="Times New Roman"/>
                          <a:cs typeface="Arial"/>
                        </a:rPr>
                        <a:t>C Nkuna</a:t>
                      </a:r>
                      <a:endParaRPr lang="en-US" sz="18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0606" marR="606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1" dirty="0">
                          <a:latin typeface="+mn-lt"/>
                          <a:ea typeface="Times New Roman"/>
                          <a:cs typeface="Arial"/>
                        </a:rPr>
                        <a:t>CFO-ICMA</a:t>
                      </a:r>
                      <a:endParaRPr lang="en-US" sz="18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0606" marR="606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6418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800" b="1" dirty="0">
                        <a:latin typeface="+mn-lt"/>
                        <a:ea typeface="Times New Roman"/>
                        <a:cs typeface="Arial"/>
                      </a:endParaRPr>
                    </a:p>
                  </a:txBody>
                  <a:tcPr marL="60606" marR="606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1" dirty="0">
                          <a:latin typeface="+mn-lt"/>
                          <a:ea typeface="Times New Roman"/>
                          <a:cs typeface="Arial"/>
                        </a:rPr>
                        <a:t>National Treasury</a:t>
                      </a:r>
                      <a:endParaRPr lang="en-US" sz="18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0606" marR="606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6418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1" dirty="0">
                          <a:latin typeface="+mn-lt"/>
                          <a:ea typeface="Times New Roman"/>
                          <a:cs typeface="Arial"/>
                        </a:rPr>
                        <a:t>E. Bofilatos</a:t>
                      </a:r>
                      <a:endParaRPr lang="en-US" sz="18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0606" marR="606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1" dirty="0">
                          <a:latin typeface="+mn-lt"/>
                          <a:ea typeface="Times New Roman"/>
                          <a:cs typeface="Arial"/>
                        </a:rPr>
                        <a:t>D: WMIG</a:t>
                      </a:r>
                      <a:endParaRPr lang="en-US" sz="18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0606" marR="606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6418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1">
                          <a:latin typeface="+mn-lt"/>
                          <a:ea typeface="Times New Roman"/>
                          <a:cs typeface="Arial"/>
                        </a:rPr>
                        <a:t>K. Masindi</a:t>
                      </a:r>
                      <a:endParaRPr lang="en-US" sz="1800" b="1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0606" marR="606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1" dirty="0">
                          <a:latin typeface="+mn-lt"/>
                          <a:ea typeface="Times New Roman"/>
                          <a:cs typeface="Arial"/>
                        </a:rPr>
                        <a:t>DD:WMIG</a:t>
                      </a:r>
                      <a:endParaRPr lang="en-US" sz="18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0606" marR="606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6418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1">
                          <a:latin typeface="+mn-lt"/>
                          <a:ea typeface="Times New Roman"/>
                          <a:cs typeface="Arial"/>
                        </a:rPr>
                        <a:t>T. Sigwaza</a:t>
                      </a:r>
                      <a:endParaRPr lang="en-US" sz="1800" b="1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0606" marR="606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1" dirty="0">
                          <a:latin typeface="+mn-lt"/>
                          <a:ea typeface="Times New Roman"/>
                          <a:cs typeface="Arial"/>
                        </a:rPr>
                        <a:t>CD: Institutional Oversight</a:t>
                      </a:r>
                      <a:endParaRPr lang="en-US" sz="18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0606" marR="606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/>
          <a:lstStyle/>
          <a:p>
            <a:r>
              <a:rPr lang="en-ZA" dirty="0" smtClean="0"/>
              <a:t>Road Map </a:t>
            </a:r>
            <a:endParaRPr lang="en-ZA" dirty="0"/>
          </a:p>
        </p:txBody>
      </p:sp>
      <p:sp>
        <p:nvSpPr>
          <p:cNvPr id="4" name="Flowchart: Process 3"/>
          <p:cNvSpPr/>
          <p:nvPr/>
        </p:nvSpPr>
        <p:spPr>
          <a:xfrm>
            <a:off x="0" y="838200"/>
            <a:ext cx="1600200" cy="990600"/>
          </a:xfrm>
          <a:prstGeom prst="flowChartProcess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1800" dirty="0" smtClean="0">
                <a:solidFill>
                  <a:schemeClr val="tx1"/>
                </a:solidFill>
              </a:rPr>
              <a:t>Task Team established</a:t>
            </a:r>
          </a:p>
          <a:p>
            <a:pPr algn="ctr"/>
            <a:r>
              <a:rPr lang="en-ZA" sz="1800" dirty="0" smtClean="0">
                <a:solidFill>
                  <a:schemeClr val="tx1"/>
                </a:solidFill>
              </a:rPr>
              <a:t>14 May   </a:t>
            </a:r>
          </a:p>
        </p:txBody>
      </p:sp>
      <p:sp>
        <p:nvSpPr>
          <p:cNvPr id="6" name="Flowchart: Process 5"/>
          <p:cNvSpPr/>
          <p:nvPr/>
        </p:nvSpPr>
        <p:spPr>
          <a:xfrm>
            <a:off x="2514600" y="914400"/>
            <a:ext cx="1600200" cy="990600"/>
          </a:xfrm>
          <a:prstGeom prst="flowChartProcess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2400" dirty="0" smtClean="0">
                <a:solidFill>
                  <a:schemeClr val="tx1"/>
                </a:solidFill>
              </a:rPr>
              <a:t>TOR  </a:t>
            </a:r>
            <a:endParaRPr lang="en-ZA" sz="2400" dirty="0">
              <a:solidFill>
                <a:schemeClr val="tx1"/>
              </a:solidFill>
            </a:endParaRPr>
          </a:p>
        </p:txBody>
      </p:sp>
      <p:sp>
        <p:nvSpPr>
          <p:cNvPr id="7" name="Flowchart: Process 6"/>
          <p:cNvSpPr/>
          <p:nvPr/>
        </p:nvSpPr>
        <p:spPr>
          <a:xfrm>
            <a:off x="4648200" y="914400"/>
            <a:ext cx="1600200" cy="990600"/>
          </a:xfrm>
          <a:prstGeom prst="flowChartProcess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1800" dirty="0" smtClean="0">
                <a:solidFill>
                  <a:schemeClr val="tx1"/>
                </a:solidFill>
              </a:rPr>
              <a:t>Agree on functions of task team</a:t>
            </a:r>
            <a:endParaRPr lang="en-ZA" sz="1800" dirty="0">
              <a:solidFill>
                <a:schemeClr val="tx1"/>
              </a:solidFill>
            </a:endParaRPr>
          </a:p>
        </p:txBody>
      </p:sp>
      <p:sp>
        <p:nvSpPr>
          <p:cNvPr id="8" name="Flowchart: Process 7"/>
          <p:cNvSpPr/>
          <p:nvPr/>
        </p:nvSpPr>
        <p:spPr>
          <a:xfrm>
            <a:off x="6934200" y="990600"/>
            <a:ext cx="1600200" cy="990600"/>
          </a:xfrm>
          <a:prstGeom prst="flowChartProcess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1800" dirty="0" smtClean="0">
                <a:solidFill>
                  <a:schemeClr val="tx1"/>
                </a:solidFill>
              </a:rPr>
              <a:t>Revised TOR and members </a:t>
            </a:r>
            <a:endParaRPr lang="en-ZA" sz="1800" dirty="0">
              <a:solidFill>
                <a:schemeClr val="tx1"/>
              </a:solidFill>
            </a:endParaRPr>
          </a:p>
        </p:txBody>
      </p:sp>
      <p:sp>
        <p:nvSpPr>
          <p:cNvPr id="9" name="Flowchart: Process 8"/>
          <p:cNvSpPr/>
          <p:nvPr/>
        </p:nvSpPr>
        <p:spPr>
          <a:xfrm>
            <a:off x="7162800" y="2514600"/>
            <a:ext cx="1600200" cy="990600"/>
          </a:xfrm>
          <a:prstGeom prst="flowChartProcess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2000" dirty="0" smtClean="0">
                <a:solidFill>
                  <a:schemeClr val="tx1"/>
                </a:solidFill>
              </a:rPr>
              <a:t>Policy recommendation agreed </a:t>
            </a:r>
            <a:endParaRPr lang="en-ZA" sz="2000" dirty="0">
              <a:solidFill>
                <a:schemeClr val="tx1"/>
              </a:solidFill>
            </a:endParaRPr>
          </a:p>
        </p:txBody>
      </p:sp>
      <p:sp>
        <p:nvSpPr>
          <p:cNvPr id="10" name="Flowchart: Process 9"/>
          <p:cNvSpPr/>
          <p:nvPr/>
        </p:nvSpPr>
        <p:spPr>
          <a:xfrm>
            <a:off x="4648200" y="2438400"/>
            <a:ext cx="1752600" cy="1143000"/>
          </a:xfrm>
          <a:prstGeom prst="flowChartProcess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2000" dirty="0" smtClean="0">
                <a:solidFill>
                  <a:schemeClr val="tx1"/>
                </a:solidFill>
              </a:rPr>
              <a:t>Critical success factors enablers</a:t>
            </a:r>
            <a:endParaRPr lang="en-ZA" sz="2000" dirty="0">
              <a:solidFill>
                <a:schemeClr val="tx1"/>
              </a:solidFill>
            </a:endParaRPr>
          </a:p>
        </p:txBody>
      </p:sp>
      <p:sp>
        <p:nvSpPr>
          <p:cNvPr id="11" name="Flowchart: Process 10"/>
          <p:cNvSpPr/>
          <p:nvPr/>
        </p:nvSpPr>
        <p:spPr>
          <a:xfrm>
            <a:off x="2514600" y="2438400"/>
            <a:ext cx="1600200" cy="990600"/>
          </a:xfrm>
          <a:prstGeom prst="flowChartProcess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1800" dirty="0" smtClean="0">
                <a:solidFill>
                  <a:schemeClr val="tx1"/>
                </a:solidFill>
              </a:rPr>
              <a:t>Presentation realignment of main and WTE</a:t>
            </a:r>
            <a:endParaRPr lang="en-ZA" sz="1800" dirty="0">
              <a:solidFill>
                <a:schemeClr val="tx1"/>
              </a:solidFill>
            </a:endParaRPr>
          </a:p>
        </p:txBody>
      </p:sp>
      <p:sp>
        <p:nvSpPr>
          <p:cNvPr id="12" name="Flowchart: Process 11"/>
          <p:cNvSpPr/>
          <p:nvPr/>
        </p:nvSpPr>
        <p:spPr>
          <a:xfrm>
            <a:off x="152400" y="2362200"/>
            <a:ext cx="1752600" cy="1066800"/>
          </a:xfrm>
          <a:prstGeom prst="flowChartProcess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1800" dirty="0" smtClean="0">
                <a:solidFill>
                  <a:schemeClr val="tx1"/>
                </a:solidFill>
              </a:rPr>
              <a:t> Presentation on CMA viability study</a:t>
            </a:r>
            <a:endParaRPr lang="en-ZA" sz="1800" dirty="0">
              <a:solidFill>
                <a:schemeClr val="tx1"/>
              </a:solidFill>
            </a:endParaRPr>
          </a:p>
        </p:txBody>
      </p:sp>
      <p:sp>
        <p:nvSpPr>
          <p:cNvPr id="15" name="Flowchart: Process 14"/>
          <p:cNvSpPr/>
          <p:nvPr/>
        </p:nvSpPr>
        <p:spPr>
          <a:xfrm>
            <a:off x="4876800" y="4114800"/>
            <a:ext cx="1600200" cy="990600"/>
          </a:xfrm>
          <a:prstGeom prst="flowChartProcess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ZA" sz="2000" b="1" i="1" u="none" dirty="0" smtClean="0">
                <a:solidFill>
                  <a:schemeClr val="tx1"/>
                </a:solidFill>
              </a:rPr>
              <a:t>Alignment to all task teams</a:t>
            </a:r>
            <a:endParaRPr lang="en-ZA" sz="2000" b="1" i="1" u="none" dirty="0">
              <a:solidFill>
                <a:schemeClr val="tx1"/>
              </a:solidFill>
            </a:endParaRPr>
          </a:p>
        </p:txBody>
      </p:sp>
      <p:sp>
        <p:nvSpPr>
          <p:cNvPr id="16" name="Flowchart: Process 15"/>
          <p:cNvSpPr/>
          <p:nvPr/>
        </p:nvSpPr>
        <p:spPr>
          <a:xfrm>
            <a:off x="7010400" y="4114800"/>
            <a:ext cx="1600200" cy="990600"/>
          </a:xfrm>
          <a:prstGeom prst="flowChartProcess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ZA" sz="2000" dirty="0" smtClean="0">
                <a:solidFill>
                  <a:schemeClr val="tx1"/>
                </a:solidFill>
              </a:rPr>
              <a:t>Input to business case</a:t>
            </a:r>
            <a:endParaRPr lang="en-ZA" sz="2000" dirty="0">
              <a:solidFill>
                <a:schemeClr val="tx1"/>
              </a:solidFill>
            </a:endParaRPr>
          </a:p>
        </p:txBody>
      </p:sp>
      <p:sp>
        <p:nvSpPr>
          <p:cNvPr id="17" name="Flowchart: Process 16"/>
          <p:cNvSpPr/>
          <p:nvPr/>
        </p:nvSpPr>
        <p:spPr>
          <a:xfrm>
            <a:off x="381000" y="5647008"/>
            <a:ext cx="1600200" cy="990600"/>
          </a:xfrm>
          <a:prstGeom prst="flowChartProcess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ZA" sz="2000" dirty="0" smtClean="0">
                <a:solidFill>
                  <a:schemeClr val="tx1"/>
                </a:solidFill>
              </a:rPr>
              <a:t>Discussion with NT</a:t>
            </a:r>
            <a:endParaRPr lang="en-ZA" sz="2000" dirty="0">
              <a:solidFill>
                <a:schemeClr val="tx1"/>
              </a:solidFill>
            </a:endParaRPr>
          </a:p>
        </p:txBody>
      </p:sp>
      <p:sp>
        <p:nvSpPr>
          <p:cNvPr id="18" name="Flowchart: Process 17"/>
          <p:cNvSpPr/>
          <p:nvPr/>
        </p:nvSpPr>
        <p:spPr>
          <a:xfrm>
            <a:off x="2667000" y="5618872"/>
            <a:ext cx="1600200" cy="990600"/>
          </a:xfrm>
          <a:prstGeom prst="flowChartProcess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ZA" sz="2400" dirty="0" smtClean="0">
                <a:solidFill>
                  <a:schemeClr val="tx1"/>
                </a:solidFill>
              </a:rPr>
              <a:t>SLA/MOA</a:t>
            </a:r>
            <a:endParaRPr lang="en-ZA" sz="2400" dirty="0">
              <a:solidFill>
                <a:schemeClr val="tx1"/>
              </a:solidFill>
            </a:endParaRPr>
          </a:p>
        </p:txBody>
      </p:sp>
      <p:sp>
        <p:nvSpPr>
          <p:cNvPr id="19" name="Flowchart: Process 18"/>
          <p:cNvSpPr/>
          <p:nvPr/>
        </p:nvSpPr>
        <p:spPr>
          <a:xfrm>
            <a:off x="4953000" y="5638800"/>
            <a:ext cx="1752600" cy="990600"/>
          </a:xfrm>
          <a:prstGeom prst="flowChartProcess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ZA" sz="2000" dirty="0" smtClean="0">
                <a:solidFill>
                  <a:schemeClr val="tx1"/>
                </a:solidFill>
              </a:rPr>
              <a:t>Support implementation</a:t>
            </a:r>
            <a:endParaRPr lang="en-ZA" sz="2000" dirty="0">
              <a:solidFill>
                <a:schemeClr val="tx1"/>
              </a:solidFill>
            </a:endParaRPr>
          </a:p>
        </p:txBody>
      </p:sp>
      <p:sp>
        <p:nvSpPr>
          <p:cNvPr id="20" name="Right Arrow 19"/>
          <p:cNvSpPr/>
          <p:nvPr/>
        </p:nvSpPr>
        <p:spPr>
          <a:xfrm>
            <a:off x="1905000" y="1219200"/>
            <a:ext cx="533400" cy="484632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21" name="Right Arrow 20"/>
          <p:cNvSpPr/>
          <p:nvPr/>
        </p:nvSpPr>
        <p:spPr>
          <a:xfrm>
            <a:off x="4114800" y="1219200"/>
            <a:ext cx="533400" cy="484632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22" name="Right Arrow 21"/>
          <p:cNvSpPr/>
          <p:nvPr/>
        </p:nvSpPr>
        <p:spPr>
          <a:xfrm>
            <a:off x="6324600" y="1219200"/>
            <a:ext cx="533400" cy="484632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23" name="Right Arrow 22"/>
          <p:cNvSpPr/>
          <p:nvPr/>
        </p:nvSpPr>
        <p:spPr>
          <a:xfrm>
            <a:off x="4343400" y="5827544"/>
            <a:ext cx="533400" cy="484632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24" name="Right Arrow 23"/>
          <p:cNvSpPr/>
          <p:nvPr/>
        </p:nvSpPr>
        <p:spPr>
          <a:xfrm>
            <a:off x="2077328" y="5867400"/>
            <a:ext cx="533400" cy="484632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25" name="Right Arrow 24"/>
          <p:cNvSpPr/>
          <p:nvPr/>
        </p:nvSpPr>
        <p:spPr>
          <a:xfrm>
            <a:off x="6477000" y="4419600"/>
            <a:ext cx="533400" cy="484632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28" name="Right Arrow 27"/>
          <p:cNvSpPr/>
          <p:nvPr/>
        </p:nvSpPr>
        <p:spPr>
          <a:xfrm>
            <a:off x="6477000" y="2590800"/>
            <a:ext cx="533400" cy="484632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29" name="Right Arrow 28"/>
          <p:cNvSpPr/>
          <p:nvPr/>
        </p:nvSpPr>
        <p:spPr>
          <a:xfrm>
            <a:off x="4114800" y="2743200"/>
            <a:ext cx="533400" cy="484632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30" name="Right Arrow 29"/>
          <p:cNvSpPr/>
          <p:nvPr/>
        </p:nvSpPr>
        <p:spPr>
          <a:xfrm>
            <a:off x="1905000" y="2667000"/>
            <a:ext cx="609600" cy="484632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cxnSp>
        <p:nvCxnSpPr>
          <p:cNvPr id="35" name="Elbow Connector 34"/>
          <p:cNvCxnSpPr>
            <a:stCxn id="8" idx="2"/>
            <a:endCxn id="12" idx="0"/>
          </p:cNvCxnSpPr>
          <p:nvPr/>
        </p:nvCxnSpPr>
        <p:spPr>
          <a:xfrm rot="5400000">
            <a:off x="4191000" y="-1181100"/>
            <a:ext cx="381000" cy="6705600"/>
          </a:xfrm>
          <a:prstGeom prst="bentConnector3">
            <a:avLst>
              <a:gd name="adj1" fmla="val 50000"/>
            </a:avLst>
          </a:prstGeom>
          <a:ln w="317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Elbow Connector 35"/>
          <p:cNvCxnSpPr/>
          <p:nvPr/>
        </p:nvCxnSpPr>
        <p:spPr>
          <a:xfrm rot="10800000" flipV="1">
            <a:off x="5638800" y="3581400"/>
            <a:ext cx="2362200" cy="533400"/>
          </a:xfrm>
          <a:prstGeom prst="bentConnector3">
            <a:avLst>
              <a:gd name="adj1" fmla="val 50000"/>
            </a:avLst>
          </a:prstGeom>
          <a:ln w="317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Elbow Connector 36"/>
          <p:cNvCxnSpPr/>
          <p:nvPr/>
        </p:nvCxnSpPr>
        <p:spPr>
          <a:xfrm rot="5400000">
            <a:off x="4305300" y="2062156"/>
            <a:ext cx="533400" cy="6629400"/>
          </a:xfrm>
          <a:prstGeom prst="bentConnector3">
            <a:avLst>
              <a:gd name="adj1" fmla="val 50000"/>
            </a:avLst>
          </a:prstGeom>
          <a:ln w="317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Policy Recommendations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84810" y="518517"/>
            <a:ext cx="794478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u="none" dirty="0" smtClean="0">
                <a:solidFill>
                  <a:prstClr val="black"/>
                </a:solidFill>
                <a:latin typeface="+mn-lt"/>
                <a:ea typeface="ＭＳ Ｐゴシック" pitchFamily="-109" charset="-128"/>
              </a:rPr>
              <a:t>Policy Recommendations</a:t>
            </a:r>
            <a:endParaRPr lang="en-ZA" sz="2800" b="1" u="none" dirty="0">
              <a:latin typeface="+mn-lt"/>
            </a:endParaRP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0" y="1055452"/>
            <a:ext cx="9144000" cy="456157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just">
              <a:spcAft>
                <a:spcPts val="0"/>
              </a:spcAft>
            </a:pPr>
            <a:r>
              <a:rPr lang="en-GB" sz="2400" b="1" i="1" u="none" dirty="0" smtClean="0">
                <a:effectLst/>
                <a:latin typeface="Calibri"/>
                <a:ea typeface="Times New Roman"/>
                <a:cs typeface="Times New Roman"/>
              </a:rPr>
              <a:t>Establishment Grant</a:t>
            </a:r>
          </a:p>
          <a:p>
            <a:pPr marL="342900" indent="-342900" algn="just">
              <a:spcAft>
                <a:spcPts val="0"/>
              </a:spcAft>
              <a:buFont typeface="Arial" pitchFamily="34" charset="0"/>
              <a:buChar char="•"/>
            </a:pPr>
            <a:r>
              <a:rPr lang="en-GB" sz="2400" u="none" dirty="0" smtClean="0">
                <a:effectLst/>
                <a:latin typeface="Calibri"/>
                <a:ea typeface="Times New Roman"/>
                <a:cs typeface="Times New Roman"/>
              </a:rPr>
              <a:t>An establishment grant needs be provided for CMA set-up and operation for  first three  years of its organisational development.</a:t>
            </a:r>
          </a:p>
          <a:p>
            <a:pPr marL="342900" indent="-342900" algn="just">
              <a:spcAft>
                <a:spcPts val="0"/>
              </a:spcAft>
              <a:buFont typeface="Arial" pitchFamily="34" charset="0"/>
              <a:buChar char="•"/>
            </a:pPr>
            <a:endParaRPr lang="en-ZA" sz="2400" u="none" dirty="0" smtClean="0">
              <a:effectLst/>
              <a:latin typeface="Calibri"/>
              <a:ea typeface="Times New Roman"/>
              <a:cs typeface="Times New Roman"/>
            </a:endParaRPr>
          </a:p>
          <a:p>
            <a:pPr marL="342900" indent="-342900" algn="just">
              <a:spcAft>
                <a:spcPts val="0"/>
              </a:spcAft>
              <a:buFont typeface="Arial" pitchFamily="34" charset="0"/>
              <a:buChar char="•"/>
            </a:pPr>
            <a:r>
              <a:rPr lang="en-GB" sz="2400" u="none" dirty="0" smtClean="0">
                <a:effectLst/>
                <a:latin typeface="Calibri"/>
                <a:ea typeface="Times New Roman"/>
                <a:cs typeface="Times New Roman"/>
              </a:rPr>
              <a:t>Responsibility for collecting charges should be delegated to the CMA within first 18 months or sooner </a:t>
            </a:r>
          </a:p>
          <a:p>
            <a:pPr marL="342900" indent="-342900" algn="just">
              <a:spcAft>
                <a:spcPts val="0"/>
              </a:spcAft>
              <a:buFont typeface="Arial" pitchFamily="34" charset="0"/>
              <a:buChar char="•"/>
            </a:pPr>
            <a:r>
              <a:rPr lang="en-GB" sz="2400" u="none" dirty="0" smtClean="0">
                <a:effectLst/>
                <a:latin typeface="Calibri"/>
                <a:ea typeface="Times New Roman"/>
                <a:cs typeface="Times New Roman"/>
              </a:rPr>
              <a:t>Requires resolution </a:t>
            </a:r>
            <a:r>
              <a:rPr lang="en-GB" sz="2400" u="none" dirty="0" smtClean="0">
                <a:latin typeface="Calibri"/>
                <a:ea typeface="Times New Roman"/>
                <a:cs typeface="Times New Roman"/>
              </a:rPr>
              <a:t>for</a:t>
            </a:r>
            <a:r>
              <a:rPr lang="en-GB" sz="2400" u="none" dirty="0" smtClean="0">
                <a:effectLst/>
                <a:latin typeface="Calibri"/>
                <a:ea typeface="Times New Roman"/>
                <a:cs typeface="Times New Roman"/>
              </a:rPr>
              <a:t>:</a:t>
            </a:r>
            <a:endParaRPr lang="en-ZA" sz="2400" u="none" dirty="0" smtClean="0">
              <a:effectLst/>
              <a:latin typeface="Calibri"/>
              <a:ea typeface="Times New Roman"/>
              <a:cs typeface="Times New Roman"/>
            </a:endParaRPr>
          </a:p>
          <a:p>
            <a:pPr marL="1021715" lvl="1" indent="-342900" algn="just">
              <a:buFont typeface="Arial" pitchFamily="34" charset="0"/>
              <a:buChar char="•"/>
            </a:pPr>
            <a:r>
              <a:rPr lang="en-GB" sz="2400" u="none" dirty="0" smtClean="0">
                <a:effectLst/>
                <a:latin typeface="Calibri"/>
                <a:ea typeface="Times New Roman"/>
                <a:cs typeface="Times New Roman"/>
              </a:rPr>
              <a:t>the responsibility for billing those water users supplied from schemes, resolving the line items for the infrastructure charges and WRM charges; and</a:t>
            </a:r>
            <a:endParaRPr lang="en-ZA" sz="2400" u="none" dirty="0" smtClean="0">
              <a:effectLst/>
              <a:latin typeface="Calibri"/>
              <a:ea typeface="Times New Roman"/>
              <a:cs typeface="Times New Roman"/>
            </a:endParaRPr>
          </a:p>
          <a:p>
            <a:pPr marL="1021715" lvl="1" indent="-342900" algn="just">
              <a:buFont typeface="Arial" pitchFamily="34" charset="0"/>
              <a:buChar char="•"/>
            </a:pPr>
            <a:r>
              <a:rPr lang="en-GB" sz="2400" u="none" dirty="0" smtClean="0">
                <a:effectLst/>
                <a:latin typeface="Calibri"/>
                <a:ea typeface="Times New Roman"/>
                <a:cs typeface="Times New Roman"/>
              </a:rPr>
              <a:t>the specifications and requirements of the registration (WARMS) and billing systems that can or must be used by the CMA.</a:t>
            </a:r>
            <a:endParaRPr lang="en-ZA" sz="2400" u="none" dirty="0" smtClean="0">
              <a:effectLst/>
              <a:latin typeface="Calibri"/>
              <a:ea typeface="Times New Roman"/>
              <a:cs typeface="Times New Roman"/>
            </a:endParaRPr>
          </a:p>
          <a:p>
            <a:pPr lvl="1" algn="just"/>
            <a:r>
              <a:rPr lang="en-GB" sz="2400" u="none" dirty="0" smtClean="0">
                <a:effectLst/>
                <a:latin typeface="Calibri"/>
                <a:ea typeface="Times New Roman"/>
                <a:cs typeface="Times New Roman"/>
              </a:rPr>
              <a:t> </a:t>
            </a:r>
            <a:endParaRPr lang="en-ZA" sz="2400" u="none" dirty="0">
              <a:effectLst/>
              <a:latin typeface="Calibri"/>
              <a:ea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Policy Recommendations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84810" y="518517"/>
            <a:ext cx="794478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>
                <a:solidFill>
                  <a:prstClr val="black"/>
                </a:solidFill>
                <a:ea typeface="ＭＳ Ｐゴシック" pitchFamily="-109" charset="-128"/>
              </a:rPr>
              <a:t>Policy Recommendations</a:t>
            </a:r>
            <a:endParaRPr lang="en-ZA" sz="2800" b="1" dirty="0"/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0" y="1041736"/>
            <a:ext cx="9144000" cy="581626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41910" algn="just">
              <a:spcAft>
                <a:spcPts val="0"/>
              </a:spcAft>
            </a:pPr>
            <a:r>
              <a:rPr lang="en-GB" sz="2400" b="1" i="1" u="none" dirty="0" smtClean="0">
                <a:effectLst/>
                <a:latin typeface="Calibri"/>
                <a:ea typeface="Times New Roman"/>
                <a:cs typeface="Times New Roman"/>
              </a:rPr>
              <a:t>Operating Subsidy</a:t>
            </a:r>
          </a:p>
          <a:p>
            <a:pPr marL="270510" indent="-228600" algn="just">
              <a:spcAft>
                <a:spcPts val="0"/>
              </a:spcAft>
              <a:buFont typeface="Arial" pitchFamily="34" charset="0"/>
              <a:buChar char="•"/>
            </a:pPr>
            <a:r>
              <a:rPr lang="en-GB" sz="2400" u="none" dirty="0" smtClean="0">
                <a:effectLst/>
                <a:latin typeface="Calibri"/>
                <a:ea typeface="Times New Roman"/>
                <a:cs typeface="Times New Roman"/>
              </a:rPr>
              <a:t>An </a:t>
            </a:r>
            <a:r>
              <a:rPr lang="en-GB" sz="2400" u="none" dirty="0">
                <a:effectLst/>
                <a:latin typeface="Calibri"/>
                <a:ea typeface="Times New Roman"/>
                <a:cs typeface="Times New Roman"/>
              </a:rPr>
              <a:t>operating subsidy should be defined for </a:t>
            </a:r>
            <a:r>
              <a:rPr lang="en-GB" sz="2400" u="none" dirty="0" smtClean="0">
                <a:effectLst/>
                <a:latin typeface="Calibri"/>
                <a:ea typeface="Times New Roman"/>
                <a:cs typeface="Times New Roman"/>
              </a:rPr>
              <a:t>ongoing </a:t>
            </a:r>
            <a:r>
              <a:rPr lang="en-GB" sz="2400" u="none" dirty="0">
                <a:effectLst/>
                <a:latin typeface="Calibri"/>
                <a:ea typeface="Times New Roman"/>
                <a:cs typeface="Times New Roman"/>
              </a:rPr>
              <a:t>CMA support (motivated primarily by CMA </a:t>
            </a:r>
            <a:r>
              <a:rPr lang="en-GB" sz="2400" b="1" u="none" dirty="0">
                <a:effectLst/>
                <a:latin typeface="Calibri"/>
                <a:ea typeface="Times New Roman"/>
                <a:cs typeface="Times New Roman"/>
              </a:rPr>
              <a:t>public interest </a:t>
            </a:r>
            <a:r>
              <a:rPr lang="en-GB" sz="2400" u="none" dirty="0">
                <a:effectLst/>
                <a:latin typeface="Calibri"/>
                <a:ea typeface="Times New Roman"/>
                <a:cs typeface="Times New Roman"/>
              </a:rPr>
              <a:t>mandate and user affordability), to be linked to the CMA business planning process:</a:t>
            </a:r>
            <a:endParaRPr lang="en-ZA" sz="2400" u="none" dirty="0">
              <a:effectLst/>
              <a:latin typeface="Calibri"/>
              <a:ea typeface="Times New Roman"/>
              <a:cs typeface="Times New Roman"/>
            </a:endParaRPr>
          </a:p>
          <a:p>
            <a:pPr marL="540385" indent="-228600" algn="just">
              <a:spcAft>
                <a:spcPts val="0"/>
              </a:spcAft>
              <a:buFont typeface="Arial" pitchFamily="34" charset="0"/>
              <a:buChar char="•"/>
            </a:pPr>
            <a:r>
              <a:rPr lang="en-GB" sz="2400" u="none" dirty="0">
                <a:effectLst/>
                <a:latin typeface="Calibri"/>
                <a:ea typeface="Times New Roman"/>
                <a:cs typeface="Times New Roman"/>
              </a:rPr>
              <a:t>requiring </a:t>
            </a:r>
            <a:r>
              <a:rPr lang="en-GB" sz="2400" b="1" u="none" dirty="0">
                <a:effectLst/>
                <a:latin typeface="Calibri"/>
                <a:ea typeface="Times New Roman"/>
                <a:cs typeface="Times New Roman"/>
              </a:rPr>
              <a:t>final policy clarity on CMA </a:t>
            </a:r>
            <a:r>
              <a:rPr lang="en-GB" sz="2400" u="none" dirty="0">
                <a:effectLst/>
                <a:latin typeface="Calibri"/>
                <a:ea typeface="Times New Roman"/>
                <a:cs typeface="Times New Roman"/>
              </a:rPr>
              <a:t>functions and their allocation to user benefit or </a:t>
            </a:r>
            <a:r>
              <a:rPr lang="en-GB" sz="2400" b="1" u="none" dirty="0">
                <a:effectLst/>
                <a:latin typeface="Calibri"/>
                <a:ea typeface="Times New Roman"/>
                <a:cs typeface="Times New Roman"/>
              </a:rPr>
              <a:t>public interest</a:t>
            </a:r>
            <a:r>
              <a:rPr lang="en-GB" sz="2400" u="none" dirty="0">
                <a:effectLst/>
                <a:latin typeface="Calibri"/>
                <a:ea typeface="Times New Roman"/>
                <a:cs typeface="Times New Roman"/>
              </a:rPr>
              <a:t>.</a:t>
            </a:r>
            <a:endParaRPr lang="en-ZA" sz="2400" u="none" dirty="0">
              <a:effectLst/>
              <a:latin typeface="Calibri"/>
              <a:ea typeface="Times New Roman"/>
              <a:cs typeface="Times New Roman"/>
            </a:endParaRPr>
          </a:p>
          <a:p>
            <a:pPr marL="270510" indent="-228600" algn="just">
              <a:spcAft>
                <a:spcPts val="0"/>
              </a:spcAft>
              <a:buFont typeface="Arial" pitchFamily="34" charset="0"/>
              <a:buChar char="•"/>
            </a:pPr>
            <a:r>
              <a:rPr lang="en-GB" sz="2400" u="none" dirty="0" smtClean="0">
                <a:effectLst/>
                <a:latin typeface="Calibri"/>
                <a:ea typeface="Times New Roman"/>
                <a:cs typeface="Times New Roman"/>
              </a:rPr>
              <a:t>The </a:t>
            </a:r>
            <a:r>
              <a:rPr lang="en-GB" sz="2400" b="1" u="none" dirty="0">
                <a:effectLst/>
                <a:latin typeface="Calibri"/>
                <a:ea typeface="Times New Roman"/>
                <a:cs typeface="Times New Roman"/>
              </a:rPr>
              <a:t>Pricing Strategy </a:t>
            </a:r>
            <a:r>
              <a:rPr lang="en-GB" sz="2400" u="none" dirty="0">
                <a:effectLst/>
                <a:latin typeface="Calibri"/>
                <a:ea typeface="Times New Roman"/>
                <a:cs typeface="Times New Roman"/>
              </a:rPr>
              <a:t>review should clearly address the issues of institutional viability for WRM charges, considering the way in which costs are allocated to users, including:</a:t>
            </a:r>
            <a:endParaRPr lang="en-ZA" sz="2400" u="none" dirty="0">
              <a:effectLst/>
              <a:latin typeface="Calibri"/>
              <a:ea typeface="Times New Roman"/>
              <a:cs typeface="Times New Roman"/>
            </a:endParaRPr>
          </a:p>
          <a:p>
            <a:pPr marL="540385" indent="-228600" algn="just">
              <a:spcAft>
                <a:spcPts val="0"/>
              </a:spcAft>
              <a:buFont typeface="Arial" pitchFamily="34" charset="0"/>
              <a:buChar char="•"/>
            </a:pPr>
            <a:r>
              <a:rPr lang="en-GB" sz="2400" b="1" u="none" dirty="0">
                <a:effectLst/>
                <a:latin typeface="Calibri"/>
                <a:ea typeface="Times New Roman"/>
                <a:cs typeface="Times New Roman"/>
              </a:rPr>
              <a:t>the issue of capping, </a:t>
            </a:r>
            <a:endParaRPr lang="en-ZA" sz="2400" b="1" u="none" dirty="0">
              <a:effectLst/>
              <a:latin typeface="Calibri"/>
              <a:ea typeface="Times New Roman"/>
              <a:cs typeface="Times New Roman"/>
            </a:endParaRPr>
          </a:p>
          <a:p>
            <a:pPr marL="540385" indent="-228600" algn="just">
              <a:spcAft>
                <a:spcPts val="0"/>
              </a:spcAft>
              <a:buFont typeface="Arial" pitchFamily="34" charset="0"/>
              <a:buChar char="•"/>
            </a:pPr>
            <a:r>
              <a:rPr lang="en-GB" sz="2400" b="1" u="none" dirty="0">
                <a:effectLst/>
                <a:latin typeface="Calibri"/>
                <a:ea typeface="Times New Roman"/>
                <a:cs typeface="Times New Roman"/>
              </a:rPr>
              <a:t>the effective collection of charges from waste dischargers,</a:t>
            </a:r>
            <a:endParaRPr lang="en-ZA" sz="2400" b="1" u="none" dirty="0">
              <a:effectLst/>
              <a:latin typeface="Calibri"/>
              <a:ea typeface="Times New Roman"/>
              <a:cs typeface="Times New Roman"/>
            </a:endParaRPr>
          </a:p>
          <a:p>
            <a:pPr marL="540385" indent="-228600" algn="just">
              <a:spcAft>
                <a:spcPts val="0"/>
              </a:spcAft>
              <a:buFont typeface="Arial" pitchFamily="34" charset="0"/>
              <a:buChar char="•"/>
            </a:pPr>
            <a:r>
              <a:rPr lang="en-GB" sz="2400" b="1" u="none" dirty="0">
                <a:effectLst/>
                <a:latin typeface="Calibri"/>
                <a:ea typeface="Times New Roman"/>
                <a:cs typeface="Times New Roman"/>
              </a:rPr>
              <a:t>a single charge for all user groups and catchments in a CMA jurisdiction, and</a:t>
            </a:r>
            <a:endParaRPr lang="en-ZA" sz="2400" b="1" u="none" dirty="0">
              <a:effectLst/>
              <a:latin typeface="Calibri"/>
              <a:ea typeface="Times New Roman"/>
              <a:cs typeface="Times New Roman"/>
            </a:endParaRPr>
          </a:p>
          <a:p>
            <a:pPr marL="540385" indent="-228600" algn="just">
              <a:spcAft>
                <a:spcPts val="0"/>
              </a:spcAft>
              <a:buFont typeface="Arial" pitchFamily="34" charset="0"/>
              <a:buChar char="•"/>
            </a:pPr>
            <a:r>
              <a:rPr lang="en-GB" sz="2400" b="1" u="none" dirty="0">
                <a:effectLst/>
                <a:latin typeface="Calibri"/>
                <a:ea typeface="Times New Roman"/>
                <a:cs typeface="Times New Roman"/>
              </a:rPr>
              <a:t>definition of function costs to be collected from different users or fiscally supported</a:t>
            </a:r>
            <a:r>
              <a:rPr lang="en-GB" dirty="0" smtClean="0">
                <a:effectLst/>
                <a:latin typeface="Calibri"/>
                <a:ea typeface="Times New Roman"/>
                <a:cs typeface="Times New Roman"/>
              </a:rPr>
              <a:t>.</a:t>
            </a:r>
            <a:endParaRPr lang="en-ZA" dirty="0">
              <a:effectLst/>
              <a:latin typeface="Calibri"/>
              <a:ea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Policy Recommendations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84810" y="518517"/>
            <a:ext cx="794478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prstClr val="black"/>
                </a:solidFill>
                <a:ea typeface="ＭＳ Ｐゴシック" pitchFamily="-109" charset="-128"/>
              </a:rPr>
              <a:t>Policy Recommendations</a:t>
            </a:r>
            <a:endParaRPr lang="en-ZA" sz="2800" b="1" dirty="0"/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457198" y="1066800"/>
            <a:ext cx="8222107" cy="2960566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270510" indent="-228600" algn="just">
              <a:spcAft>
                <a:spcPts val="0"/>
              </a:spcAft>
              <a:buFont typeface="Arial" pitchFamily="34" charset="0"/>
              <a:buChar char="•"/>
            </a:pPr>
            <a:r>
              <a:rPr lang="en-GB" sz="2400" u="none" dirty="0" smtClean="0">
                <a:effectLst/>
                <a:latin typeface="Calibri"/>
                <a:ea typeface="Times New Roman"/>
                <a:cs typeface="Times New Roman"/>
              </a:rPr>
              <a:t>CMA </a:t>
            </a:r>
            <a:r>
              <a:rPr lang="en-GB" sz="2400" u="none" dirty="0">
                <a:effectLst/>
                <a:latin typeface="Calibri"/>
                <a:ea typeface="Times New Roman"/>
                <a:cs typeface="Times New Roman"/>
              </a:rPr>
              <a:t>business planning and reporting requirements should be defined to dictate rules </a:t>
            </a:r>
            <a:r>
              <a:rPr lang="en-GB" sz="2400" u="none" dirty="0" smtClean="0">
                <a:effectLst/>
                <a:latin typeface="Calibri"/>
                <a:ea typeface="Times New Roman"/>
                <a:cs typeface="Times New Roman"/>
              </a:rPr>
              <a:t>to:</a:t>
            </a:r>
          </a:p>
          <a:p>
            <a:pPr marL="270510" indent="-228600" algn="just">
              <a:spcAft>
                <a:spcPts val="0"/>
              </a:spcAft>
              <a:buFont typeface="Arial" pitchFamily="34" charset="0"/>
              <a:buChar char="•"/>
            </a:pPr>
            <a:endParaRPr lang="en-ZA" sz="2400" u="none" dirty="0">
              <a:effectLst/>
              <a:latin typeface="Calibri"/>
              <a:ea typeface="Times New Roman"/>
              <a:cs typeface="Times New Roman"/>
            </a:endParaRPr>
          </a:p>
          <a:p>
            <a:pPr marL="540385" indent="-228600" algn="just">
              <a:spcAft>
                <a:spcPts val="0"/>
              </a:spcAft>
              <a:buFont typeface="Arial" pitchFamily="34" charset="0"/>
              <a:buChar char="•"/>
            </a:pPr>
            <a:r>
              <a:rPr lang="en-GB" sz="2400" u="none" dirty="0">
                <a:effectLst/>
                <a:latin typeface="Calibri"/>
                <a:ea typeface="Times New Roman"/>
                <a:cs typeface="Times New Roman"/>
              </a:rPr>
              <a:t>CMA budgeting, linked to imperatives, functions and revenue, </a:t>
            </a:r>
            <a:endParaRPr lang="en-ZA" sz="2400" u="none" dirty="0">
              <a:effectLst/>
              <a:latin typeface="Calibri"/>
              <a:ea typeface="Times New Roman"/>
              <a:cs typeface="Times New Roman"/>
            </a:endParaRPr>
          </a:p>
          <a:p>
            <a:pPr marL="540385" indent="-228600" algn="just">
              <a:spcAft>
                <a:spcPts val="0"/>
              </a:spcAft>
              <a:buFont typeface="Arial" pitchFamily="34" charset="0"/>
              <a:buChar char="•"/>
            </a:pPr>
            <a:r>
              <a:rPr lang="en-GB" sz="2400" u="none" dirty="0">
                <a:effectLst/>
                <a:latin typeface="Calibri"/>
                <a:ea typeface="Times New Roman"/>
                <a:cs typeface="Times New Roman"/>
              </a:rPr>
              <a:t>establishing water use revenue targets for the CMA in line with the Pricing Strategy,</a:t>
            </a:r>
            <a:endParaRPr lang="en-ZA" sz="2400" u="none" dirty="0">
              <a:effectLst/>
              <a:latin typeface="Calibri"/>
              <a:ea typeface="Times New Roman"/>
              <a:cs typeface="Times New Roman"/>
            </a:endParaRPr>
          </a:p>
          <a:p>
            <a:pPr marL="540385" indent="-228600" algn="just">
              <a:spcAft>
                <a:spcPts val="0"/>
              </a:spcAft>
              <a:buFont typeface="Arial" pitchFamily="34" charset="0"/>
              <a:buChar char="•"/>
            </a:pPr>
            <a:r>
              <a:rPr lang="en-GB" sz="2400" u="none" dirty="0">
                <a:effectLst/>
                <a:latin typeface="Calibri"/>
                <a:ea typeface="Times New Roman"/>
                <a:cs typeface="Times New Roman"/>
              </a:rPr>
              <a:t>motivating financial support through CMA business planning, and</a:t>
            </a:r>
            <a:endParaRPr lang="en-ZA" sz="2400" u="none" dirty="0">
              <a:effectLst/>
              <a:latin typeface="Calibri"/>
              <a:ea typeface="Times New Roman"/>
              <a:cs typeface="Times New Roman"/>
            </a:endParaRPr>
          </a:p>
          <a:p>
            <a:pPr marL="540385" indent="-228600" algn="just">
              <a:buFont typeface="Arial" pitchFamily="34" charset="0"/>
              <a:buChar char="•"/>
            </a:pPr>
            <a:r>
              <a:rPr lang="en-GB" sz="2400" u="none" dirty="0">
                <a:effectLst/>
                <a:latin typeface="Calibri"/>
                <a:ea typeface="Times New Roman"/>
                <a:cs typeface="Times New Roman"/>
              </a:rPr>
              <a:t>ensuring responsible financial governance and controls of public funds</a:t>
            </a:r>
            <a:r>
              <a:rPr lang="en-GB" sz="2400" u="none" dirty="0" smtClean="0">
                <a:effectLst/>
                <a:latin typeface="Calibri"/>
                <a:ea typeface="Times New Roman"/>
                <a:cs typeface="Times New Roman"/>
              </a:rPr>
              <a:t>.</a:t>
            </a:r>
            <a:r>
              <a:rPr lang="en-US" sz="2400" b="1" u="none" dirty="0" smtClean="0"/>
              <a:t> </a:t>
            </a:r>
          </a:p>
          <a:p>
            <a:pPr marL="540385" indent="-228600" algn="just">
              <a:spcAft>
                <a:spcPts val="0"/>
              </a:spcAft>
              <a:buFont typeface="Arial" pitchFamily="34" charset="0"/>
              <a:buChar char="•"/>
            </a:pPr>
            <a:endParaRPr lang="en-ZA" sz="2400" dirty="0">
              <a:effectLst/>
              <a:latin typeface="Calibri"/>
              <a:ea typeface="Times New Roman"/>
              <a:cs typeface="Times New Roman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197" y="3610452"/>
            <a:ext cx="477484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600" b="1" dirty="0"/>
          </a:p>
        </p:txBody>
      </p:sp>
    </p:spTree>
    <p:extLst>
      <p:ext uri="{BB962C8B-B14F-4D97-AF65-F5344CB8AC3E}">
        <p14:creationId xmlns="" xmlns:p14="http://schemas.microsoft.com/office/powerpoint/2010/main" val="3397224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NEXT STEPS</a:t>
            </a:r>
            <a:endParaRPr lang="en-US" b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pPr marL="914400" lvl="1" indent="-395288">
              <a:buFont typeface="Wingdings" pitchFamily="2" charset="2"/>
              <a:buChar char="§"/>
              <a:tabLst>
                <a:tab pos="519113" algn="l"/>
              </a:tabLst>
            </a:pPr>
            <a:r>
              <a:rPr lang="en-ZA" sz="2400" dirty="0" smtClean="0">
                <a:latin typeface="Calibri" pitchFamily="34" charset="0"/>
                <a:cs typeface="Calibri" pitchFamily="34" charset="0"/>
              </a:rPr>
              <a:t>Regional Coordination to identify which Regions to be members task teams</a:t>
            </a:r>
          </a:p>
          <a:p>
            <a:pPr marL="914400" lvl="1" indent="-395288">
              <a:buFont typeface="Wingdings" pitchFamily="2" charset="2"/>
              <a:buChar char="§"/>
              <a:tabLst>
                <a:tab pos="519113" algn="l"/>
              </a:tabLst>
            </a:pPr>
            <a:r>
              <a:rPr lang="en-ZA" sz="2400" dirty="0" smtClean="0">
                <a:latin typeface="Calibri" pitchFamily="34" charset="0"/>
                <a:cs typeface="Calibri" pitchFamily="34" charset="0"/>
              </a:rPr>
              <a:t>Finalise WRM functions in pricing strategy: Main or WTE  to be consistent  between all the Regions</a:t>
            </a:r>
          </a:p>
          <a:p>
            <a:pPr marL="914400" lvl="1" indent="-395288">
              <a:buFont typeface="Wingdings" pitchFamily="2" charset="2"/>
              <a:buChar char="§"/>
              <a:tabLst>
                <a:tab pos="519113" algn="l"/>
              </a:tabLst>
            </a:pPr>
            <a:r>
              <a:rPr lang="en-ZA" sz="2400" dirty="0" smtClean="0">
                <a:latin typeface="Calibri" pitchFamily="34" charset="0"/>
                <a:cs typeface="Calibri" pitchFamily="34" charset="0"/>
              </a:rPr>
              <a:t> Agree on which functions are for public interest</a:t>
            </a:r>
          </a:p>
          <a:p>
            <a:pPr marL="914400" lvl="1" indent="-395288">
              <a:buFont typeface="Wingdings" pitchFamily="2" charset="2"/>
              <a:buChar char="§"/>
              <a:tabLst>
                <a:tab pos="519113" algn="l"/>
              </a:tabLst>
            </a:pPr>
            <a:r>
              <a:rPr lang="en-ZA" sz="2400" dirty="0" smtClean="0">
                <a:latin typeface="Calibri" pitchFamily="34" charset="0"/>
                <a:cs typeface="Calibri" pitchFamily="34" charset="0"/>
              </a:rPr>
              <a:t> Financial support and financial arrangement </a:t>
            </a:r>
          </a:p>
          <a:p>
            <a:pPr marL="914400" lvl="1" indent="-395288">
              <a:buFont typeface="Wingdings" pitchFamily="2" charset="2"/>
              <a:buChar char="§"/>
              <a:tabLst>
                <a:tab pos="519113" algn="l"/>
              </a:tabLst>
            </a:pPr>
            <a:r>
              <a:rPr lang="en-ZA" sz="2400" dirty="0" smtClean="0">
                <a:latin typeface="Calibri" pitchFamily="34" charset="0"/>
                <a:cs typeface="Calibri" pitchFamily="34" charset="0"/>
              </a:rPr>
              <a:t>Presentation to National Treasury</a:t>
            </a:r>
          </a:p>
          <a:p>
            <a:pPr marL="914400" lvl="1" indent="-395288">
              <a:buFont typeface="Wingdings" pitchFamily="2" charset="2"/>
              <a:buChar char="§"/>
              <a:tabLst>
                <a:tab pos="519113" algn="l"/>
              </a:tabLst>
            </a:pPr>
            <a:r>
              <a:rPr lang="en-ZA" sz="2400" dirty="0" smtClean="0">
                <a:latin typeface="Calibri" pitchFamily="34" charset="0"/>
                <a:cs typeface="Calibri" pitchFamily="34" charset="0"/>
              </a:rPr>
              <a:t>Complete business institutional model</a:t>
            </a:r>
          </a:p>
          <a:p>
            <a:pPr marL="914400" lvl="1" indent="-395288">
              <a:buFont typeface="Wingdings" pitchFamily="2" charset="2"/>
              <a:buChar char="§"/>
              <a:tabLst>
                <a:tab pos="519113" algn="l"/>
              </a:tabLst>
            </a:pPr>
            <a:r>
              <a:rPr lang="en-ZA" sz="2400" dirty="0" smtClean="0">
                <a:latin typeface="Calibri" pitchFamily="34" charset="0"/>
                <a:cs typeface="Calibri" pitchFamily="34" charset="0"/>
              </a:rPr>
              <a:t>Regional Steering Committee meetings to inform stakeholders of progress.</a:t>
            </a:r>
          </a:p>
          <a:p>
            <a:pPr marL="914400" lvl="1" indent="-395288">
              <a:buFont typeface="Wingdings" pitchFamily="2" charset="2"/>
              <a:buChar char="§"/>
              <a:tabLst>
                <a:tab pos="519113" algn="l"/>
              </a:tabLst>
            </a:pPr>
            <a:r>
              <a:rPr lang="en-ZA" sz="2400" dirty="0" smtClean="0">
                <a:latin typeface="Calibri" pitchFamily="34" charset="0"/>
                <a:cs typeface="Calibri" pitchFamily="34" charset="0"/>
              </a:rPr>
              <a:t>Include Regional communication strategy </a:t>
            </a:r>
          </a:p>
          <a:p>
            <a:pPr marL="914400" lvl="1" indent="-395288">
              <a:buFont typeface="Wingdings" pitchFamily="2" charset="2"/>
              <a:buChar char="§"/>
              <a:tabLst>
                <a:tab pos="519113" algn="l"/>
              </a:tabLst>
            </a:pPr>
            <a:endParaRPr lang="en-ZA" sz="2400" dirty="0" smtClean="0">
              <a:latin typeface="Calibri" pitchFamily="34" charset="0"/>
              <a:cs typeface="Calibri" pitchFamily="34" charset="0"/>
            </a:endParaRPr>
          </a:p>
          <a:p>
            <a:pPr marL="519113" lvl="1" indent="0">
              <a:buNone/>
              <a:tabLst>
                <a:tab pos="519113" algn="l"/>
              </a:tabLst>
            </a:pPr>
            <a:endParaRPr lang="en-ZA" sz="2400" dirty="0" smtClean="0"/>
          </a:p>
          <a:p>
            <a:pPr marL="519113" lvl="1" indent="0">
              <a:buNone/>
              <a:tabLst>
                <a:tab pos="519113" algn="l"/>
              </a:tabLst>
            </a:pPr>
            <a:endParaRPr lang="en-ZA" sz="2400" dirty="0" smtClean="0"/>
          </a:p>
          <a:p>
            <a:pPr marL="519113" lvl="1" indent="0">
              <a:buNone/>
              <a:tabLst>
                <a:tab pos="519113" algn="l"/>
              </a:tabLst>
            </a:pPr>
            <a:r>
              <a:rPr lang="en-ZA" sz="2400" dirty="0" smtClean="0"/>
              <a:t>  </a:t>
            </a:r>
          </a:p>
          <a:p>
            <a:pPr marL="519113" lvl="1" indent="0">
              <a:buNone/>
              <a:tabLst>
                <a:tab pos="519113" algn="l"/>
              </a:tabLst>
            </a:pPr>
            <a:endParaRPr lang="en-ZA" sz="2400" dirty="0" smtClean="0"/>
          </a:p>
          <a:p>
            <a:pPr marL="860425" lvl="1" indent="-341313">
              <a:buNone/>
              <a:tabLst>
                <a:tab pos="804863" algn="l"/>
              </a:tabLst>
            </a:pPr>
            <a:endParaRPr lang="en-ZA" sz="2400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D84609-800A-4938-870B-72FB77772B7F}" type="slidenum">
              <a:rPr lang="en-ZA" smtClean="0"/>
              <a:pPr>
                <a:defRPr/>
              </a:pPr>
              <a:t>9</a:t>
            </a:fld>
            <a:endParaRPr lang="en-ZA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WA teamplate_Jul 10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DWA teamplate_Jul 10</Template>
  <TotalTime>8585</TotalTime>
  <Words>665</Words>
  <Application>Microsoft Office PowerPoint</Application>
  <PresentationFormat>On-screen Show (4:3)</PresentationFormat>
  <Paragraphs>134</Paragraphs>
  <Slides>10</Slides>
  <Notes>0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DWA teamplate_Jul 10</vt:lpstr>
      <vt:lpstr>    PROGRESS IN THE ESTABLISHMENT OF CMAS  Task team on financial arrangements    31MAY 2013    </vt:lpstr>
      <vt:lpstr>     OBJECTIVE     </vt:lpstr>
      <vt:lpstr>     Term of Reference    </vt:lpstr>
      <vt:lpstr>Slide 4</vt:lpstr>
      <vt:lpstr>Road Map </vt:lpstr>
      <vt:lpstr>Policy Recommendations</vt:lpstr>
      <vt:lpstr>Policy Recommendations</vt:lpstr>
      <vt:lpstr>Policy Recommendations</vt:lpstr>
      <vt:lpstr>NEXT STEPS</vt:lpstr>
      <vt:lpstr>Slide 10</vt:lpstr>
    </vt:vector>
  </TitlesOfParts>
  <Company>dwaf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Status on government’s outcomes approach</dc:title>
  <dc:creator>Manyakanyaka Babalwa</dc:creator>
  <cp:lastModifiedBy>Malatjim</cp:lastModifiedBy>
  <cp:revision>755</cp:revision>
  <dcterms:created xsi:type="dcterms:W3CDTF">2010-07-11T13:24:36Z</dcterms:created>
  <dcterms:modified xsi:type="dcterms:W3CDTF">2014-03-10T09:11:50Z</dcterms:modified>
</cp:coreProperties>
</file>